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oboto Slab"/>
      <p:regular r:id="rId56"/>
      <p:bold r:id="rId57"/>
    </p:embeddedFont>
    <p:embeddedFont>
      <p:font typeface="Raleway"/>
      <p:regular r:id="rId58"/>
      <p:bold r:id="rId59"/>
      <p:italic r:id="rId60"/>
      <p:boldItalic r:id="rId61"/>
    </p:embeddedFont>
    <p:embeddedFont>
      <p:font typeface="Source Sans Pr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B9B190D-712F-4ABF-A24D-1A8D491E965D}">
  <a:tblStyle styleId="{1B9B190D-712F-4ABF-A24D-1A8D491E965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AA3A4C4-3E9A-42DC-B51D-D99DDABB9F7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SansPro-regular.fntdata"/><Relationship Id="rId61" Type="http://schemas.openxmlformats.org/officeDocument/2006/relationships/font" Target="fonts/Raleway-boldItalic.fntdata"/><Relationship Id="rId20" Type="http://schemas.openxmlformats.org/officeDocument/2006/relationships/slide" Target="slides/slide14.xml"/><Relationship Id="rId64" Type="http://schemas.openxmlformats.org/officeDocument/2006/relationships/font" Target="fonts/SourceSansPro-italic.fntdata"/><Relationship Id="rId63" Type="http://schemas.openxmlformats.org/officeDocument/2006/relationships/font" Target="fonts/SourceSansPr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SourceSansPr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aleway-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Slab-bold.fntdata"/><Relationship Id="rId12" Type="http://schemas.openxmlformats.org/officeDocument/2006/relationships/slide" Target="slides/slide6.xml"/><Relationship Id="rId56" Type="http://schemas.openxmlformats.org/officeDocument/2006/relationships/font" Target="fonts/RobotoSlab-regular.fntdata"/><Relationship Id="rId15" Type="http://schemas.openxmlformats.org/officeDocument/2006/relationships/slide" Target="slides/slide9.xml"/><Relationship Id="rId59" Type="http://schemas.openxmlformats.org/officeDocument/2006/relationships/font" Target="fonts/Raleway-bold.fntdata"/><Relationship Id="rId14" Type="http://schemas.openxmlformats.org/officeDocument/2006/relationships/slide" Target="slides/slide8.xml"/><Relationship Id="rId58" Type="http://schemas.openxmlformats.org/officeDocument/2006/relationships/font" Target="fonts/Raleway-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recently had an </a:t>
            </a:r>
            <a:r>
              <a:rPr lang="en"/>
              <a:t>argument</a:t>
            </a:r>
            <a:r>
              <a:rPr lang="en"/>
              <a:t> to change our name to velociraptor helicopter, Because TabX just wasn't cool enough.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8624628c0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8624628c0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In order to provide a writing assistance for browser we had to adhere to the chrome extension arch. which emphasizes the use of  html, js</a:t>
            </a:r>
            <a:endParaRPr>
              <a:solidFill>
                <a:schemeClr val="dk2"/>
              </a:solidFill>
            </a:endParaRPr>
          </a:p>
          <a:p>
            <a:pPr indent="0" lvl="0" marL="0" rtl="0" algn="l">
              <a:spcBef>
                <a:spcPts val="0"/>
              </a:spcBef>
              <a:spcAft>
                <a:spcPts val="0"/>
              </a:spcAft>
              <a:buNone/>
            </a:pPr>
            <a:r>
              <a:rPr lang="en">
                <a:solidFill>
                  <a:schemeClr val="dk2"/>
                </a:solidFill>
              </a:rPr>
              <a:t>Which is nice bc the algorithms we’re using can be easily repr as code on the client side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What is the benefits of using Chrome env? Give us mean to provide visual output for the algo.s  .and providing UI experience in the process.</a:t>
            </a:r>
            <a:endParaRPr>
              <a:solidFill>
                <a:schemeClr val="dk2"/>
              </a:solidFill>
            </a:endParaRPr>
          </a:p>
          <a:p>
            <a:pPr indent="0" lvl="0" marL="0" rtl="0" algn="l">
              <a:spcBef>
                <a:spcPts val="0"/>
              </a:spcBef>
              <a:spcAft>
                <a:spcPts val="0"/>
              </a:spcAft>
              <a:buNone/>
            </a:pPr>
            <a:r>
              <a:rPr lang="en">
                <a:solidFill>
                  <a:schemeClr val="dk2"/>
                </a:solidFill>
              </a:rPr>
              <a:t> </a:t>
            </a:r>
            <a:endParaRPr>
              <a:solidFill>
                <a:schemeClr val="dk2"/>
              </a:solidFill>
            </a:endParaRPr>
          </a:p>
          <a:p>
            <a:pPr indent="0" lvl="0" marL="0" rtl="0" algn="l">
              <a:spcBef>
                <a:spcPts val="0"/>
              </a:spcBef>
              <a:spcAft>
                <a:spcPts val="0"/>
              </a:spcAft>
              <a:buNone/>
            </a:pPr>
            <a:r>
              <a:rPr lang="en">
                <a:solidFill>
                  <a:schemeClr val="dk2"/>
                </a:solidFill>
              </a:rPr>
              <a:t>Now that we can provide the logic to the client we want to test that the functional works? So we use Jasmine</a:t>
            </a:r>
            <a:endParaRPr>
              <a:solidFill>
                <a:schemeClr val="dk2"/>
              </a:solidFill>
            </a:endParaRPr>
          </a:p>
          <a:p>
            <a:pPr indent="0" lvl="0" marL="0" rtl="0" algn="l">
              <a:lnSpc>
                <a:spcPct val="115000"/>
              </a:lnSpc>
              <a:spcBef>
                <a:spcPts val="0"/>
              </a:spcBef>
              <a:spcAft>
                <a:spcPts val="0"/>
              </a:spcAft>
              <a:buNone/>
            </a:pPr>
            <a:r>
              <a:t/>
            </a:r>
            <a:endParaRPr sz="1200">
              <a:solidFill>
                <a:srgbClr val="434343"/>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200">
                <a:solidFill>
                  <a:srgbClr val="434343"/>
                </a:solidFill>
                <a:latin typeface="Source Sans Pro"/>
                <a:ea typeface="Source Sans Pro"/>
                <a:cs typeface="Source Sans Pro"/>
                <a:sym typeface="Source Sans Pro"/>
              </a:rPr>
              <a:t>The testing framework in use is Jasmine</a:t>
            </a:r>
            <a:endParaRPr sz="1200">
              <a:solidFill>
                <a:srgbClr val="434343"/>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2"/>
              </a:buClr>
              <a:buSzPts val="1100"/>
              <a:buFont typeface="Arial"/>
              <a:buNone/>
            </a:pPr>
            <a:r>
              <a:t/>
            </a:r>
            <a:endParaRPr sz="1200">
              <a:solidFill>
                <a:srgbClr val="434343"/>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2"/>
              </a:buClr>
              <a:buSzPts val="1100"/>
              <a:buFont typeface="Arial"/>
              <a:buNone/>
            </a:pPr>
            <a:r>
              <a:t/>
            </a:r>
            <a:endParaRPr sz="1200">
              <a:solidFill>
                <a:srgbClr val="434343"/>
              </a:solidFill>
              <a:latin typeface="Source Sans Pro"/>
              <a:ea typeface="Source Sans Pro"/>
              <a:cs typeface="Source Sans Pro"/>
              <a:sym typeface="Source Sans Pr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8624628c0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8624628c0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 testing frame work</a:t>
            </a:r>
            <a:endParaRPr/>
          </a:p>
          <a:p>
            <a:pPr indent="0" lvl="0" marL="0" rtl="0" algn="l">
              <a:spcBef>
                <a:spcPts val="0"/>
              </a:spcBef>
              <a:spcAft>
                <a:spcPts val="0"/>
              </a:spcAft>
              <a:buNone/>
            </a:pPr>
            <a:r>
              <a:rPr lang="en"/>
              <a:t>Is Behavior Drivien Development oriented</a:t>
            </a:r>
            <a:endParaRPr/>
          </a:p>
          <a:p>
            <a:pPr indent="0" lvl="0" marL="0" rtl="0" algn="l">
              <a:spcBef>
                <a:spcPts val="0"/>
              </a:spcBef>
              <a:spcAft>
                <a:spcPts val="0"/>
              </a:spcAft>
              <a:buNone/>
            </a:pPr>
            <a:r>
              <a:rPr lang="en"/>
              <a:t>Helps test JavaScript </a:t>
            </a:r>
            <a:endParaRPr/>
          </a:p>
          <a:p>
            <a:pPr indent="0" lvl="0" marL="0" rtl="0" algn="l">
              <a:spcBef>
                <a:spcPts val="0"/>
              </a:spcBef>
              <a:spcAft>
                <a:spcPts val="0"/>
              </a:spcAft>
              <a:buNone/>
            </a:pPr>
            <a:r>
              <a:rPr lang="en"/>
              <a:t>Jasmine was easier to integrate than other frameworks (Mocha, Jest, etc.)</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Start Here:</a:t>
            </a:r>
            <a:endParaRPr/>
          </a:p>
          <a:p>
            <a:pPr indent="457200" lvl="0" marL="0" rtl="0" algn="l">
              <a:spcBef>
                <a:spcPts val="0"/>
              </a:spcBef>
              <a:spcAft>
                <a:spcPts val="0"/>
              </a:spcAft>
              <a:buNone/>
            </a:pPr>
            <a:r>
              <a:rPr lang="en"/>
              <a:t>We use Jasmine bc it’s  easy to use, easy to integration in our model</a:t>
            </a:r>
            <a:endParaRPr/>
          </a:p>
          <a:p>
            <a:pPr indent="457200" lvl="0" marL="0" rtl="0" algn="l">
              <a:spcBef>
                <a:spcPts val="0"/>
              </a:spcBef>
              <a:spcAft>
                <a:spcPts val="0"/>
              </a:spcAft>
              <a:buNone/>
            </a:pPr>
            <a:r>
              <a:rPr lang="en"/>
              <a:t>And it had friendly feel for our clients, </a:t>
            </a:r>
            <a:endParaRPr/>
          </a:p>
          <a:p>
            <a:pPr indent="457200" lvl="0" marL="457200" rtl="0" algn="l">
              <a:spcBef>
                <a:spcPts val="0"/>
              </a:spcBef>
              <a:spcAft>
                <a:spcPts val="0"/>
              </a:spcAft>
              <a:buNone/>
            </a:pPr>
            <a:r>
              <a:rPr lang="en"/>
              <a:t>who can easily read and understand the behavior of the tested function </a:t>
            </a:r>
            <a:endParaRPr/>
          </a:p>
          <a:p>
            <a:pPr indent="0" lvl="0" marL="914400" rtl="0" algn="l">
              <a:spcBef>
                <a:spcPts val="0"/>
              </a:spcBef>
              <a:spcAft>
                <a:spcPts val="0"/>
              </a:spcAft>
              <a:buNone/>
            </a:pPr>
            <a:r>
              <a:rPr lang="en"/>
              <a:t>Can be convinced that it works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8624628c0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8624628c0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the extension can be represented as tests</a:t>
            </a:r>
            <a:endParaRPr/>
          </a:p>
          <a:p>
            <a:pPr indent="0" lvl="0" marL="0" rtl="0" algn="l">
              <a:spcBef>
                <a:spcPts val="0"/>
              </a:spcBef>
              <a:spcAft>
                <a:spcPts val="0"/>
              </a:spcAft>
              <a:buNone/>
            </a:pPr>
            <a:r>
              <a:rPr lang="en"/>
              <a:t>Each test represents a behavior of the app that can be easily understand by the client </a:t>
            </a:r>
            <a:endParaRPr/>
          </a:p>
          <a:p>
            <a:pPr indent="0" lvl="0" marL="0" rtl="0" algn="l">
              <a:spcBef>
                <a:spcPts val="0"/>
              </a:spcBef>
              <a:spcAft>
                <a:spcPts val="0"/>
              </a:spcAft>
              <a:buNone/>
            </a:pPr>
            <a:r>
              <a:rPr lang="en"/>
              <a:t>Keeps us more focused on client’s need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Selenium for automated browsing?</a:t>
            </a:r>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Verify that models works</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Important when we change models, which is expected</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Highlight the fact that the test failed upon changing models and that this is why tests are useful</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861bf859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861bf859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 Guerrero Tutorial</a:t>
            </a:r>
            <a:endParaRPr/>
          </a:p>
          <a:p>
            <a:pPr indent="0" lvl="0" marL="0" rtl="0" algn="l">
              <a:spcBef>
                <a:spcPts val="0"/>
              </a:spcBef>
              <a:spcAft>
                <a:spcPts val="0"/>
              </a:spcAft>
              <a:buNone/>
            </a:pPr>
            <a:r>
              <a:rPr lang="en"/>
              <a:t>Suggestions are shown. It shows the closest 3 correct words.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8624628c0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8624628c0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Pressing the number 1 can finish the word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8624628c0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8624628c0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Correct words in the middle. This </a:t>
            </a:r>
            <a:r>
              <a:rPr lang="en"/>
              <a:t>expedited</a:t>
            </a:r>
            <a:r>
              <a:rPr lang="en"/>
              <a:t> spelling changes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8624628c0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8624628c0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8624628c0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8624628c0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Modules: The local modules are not the same as the Chrome modules: It's programming without being able to use imports</a:t>
            </a:r>
            <a:endParaRPr sz="1200">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2"/>
              </a:buClr>
              <a:buSzPts val="1100"/>
              <a:buFont typeface="Arial"/>
              <a:buNone/>
            </a:pPr>
            <a:r>
              <a:rPr lang="en" sz="1200">
                <a:latin typeface="Source Sans Pro"/>
                <a:ea typeface="Source Sans Pro"/>
                <a:cs typeface="Source Sans Pro"/>
                <a:sym typeface="Source Sans Pro"/>
              </a:rPr>
              <a:t>For Example: In current Incarnation</a:t>
            </a:r>
            <a:endParaRPr sz="1200">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2"/>
              </a:buClr>
              <a:buSzPts val="1100"/>
              <a:buFont typeface="Arial"/>
              <a:buNone/>
            </a:pPr>
            <a:r>
              <a:rPr lang="en" sz="1200">
                <a:latin typeface="Source Sans Pro"/>
                <a:ea typeface="Source Sans Pro"/>
                <a:cs typeface="Source Sans Pro"/>
                <a:sym typeface="Source Sans Pro"/>
              </a:rPr>
              <a:t>Oh tenser Flow. You are so strong. But much like the body builder in a horror film. Your just too big to make the cut. We spent many cold nights with you</a:t>
            </a:r>
            <a:endParaRPr sz="1200">
              <a:latin typeface="Source Sans Pro"/>
              <a:ea typeface="Source Sans Pro"/>
              <a:cs typeface="Source Sans Pro"/>
              <a:sym typeface="Source Sans Pr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61bf859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61bf859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A full set of goals can be Found on the google drive</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Week 1 - fully integrated front and back end: We have two puzzle pieces that don't quite fit together. We need to sand them down until they fit.</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Week 2 - client required features (profanity filter, erase search history (non-personalized), customizable word set)</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Week 3 - polished final product, more models with greater capabilities. The goal of this project is to be easy. And you have spend a lot of hard work to make something feel easy. </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I</a:t>
            </a:r>
            <a:endParaRPr sz="1200">
              <a:solidFill>
                <a:schemeClr val="dk2"/>
              </a:solidFill>
              <a:latin typeface="Raleway"/>
              <a:ea typeface="Raleway"/>
              <a:cs typeface="Raleway"/>
              <a:sym typeface="Raleway"/>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8886ea6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8886ea65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300"/>
              </a:spcBef>
              <a:spcAft>
                <a:spcPts val="0"/>
              </a:spcAft>
              <a:buNone/>
            </a:pPr>
            <a:r>
              <a:rPr lang="en" sz="1950">
                <a:solidFill>
                  <a:srgbClr val="2D3B45"/>
                </a:solidFill>
              </a:rPr>
              <a:t>Quick Project Topic Reminder</a:t>
            </a:r>
            <a:endParaRPr sz="1200">
              <a:solidFill>
                <a:srgbClr val="2D3B45"/>
              </a:solidFill>
            </a:endParaRPr>
          </a:p>
          <a:p>
            <a:pPr indent="-304800" lvl="0" marL="457200" rtl="0" algn="l">
              <a:lnSpc>
                <a:spcPct val="150000"/>
              </a:lnSpc>
              <a:spcBef>
                <a:spcPts val="1300"/>
              </a:spcBef>
              <a:spcAft>
                <a:spcPts val="0"/>
              </a:spcAft>
              <a:buClr>
                <a:srgbClr val="2D3B45"/>
              </a:buClr>
              <a:buSzPts val="1200"/>
              <a:buChar char="-"/>
            </a:pPr>
            <a:r>
              <a:rPr lang="en" sz="1200">
                <a:solidFill>
                  <a:srgbClr val="2D3B45"/>
                </a:solidFill>
              </a:rPr>
              <a:t>What we are: Writing assistance in the browser</a:t>
            </a:r>
            <a:endParaRPr sz="1200">
              <a:solidFill>
                <a:srgbClr val="2D3B45"/>
              </a:solidFill>
            </a:endParaRPr>
          </a:p>
          <a:p>
            <a:pPr indent="-304800" lvl="0" marL="457200" rtl="0" algn="l">
              <a:lnSpc>
                <a:spcPct val="150000"/>
              </a:lnSpc>
              <a:spcBef>
                <a:spcPts val="0"/>
              </a:spcBef>
              <a:spcAft>
                <a:spcPts val="0"/>
              </a:spcAft>
              <a:buClr>
                <a:srgbClr val="2D3B45"/>
              </a:buClr>
              <a:buSzPts val="1200"/>
              <a:buChar char="-"/>
            </a:pPr>
            <a:r>
              <a:rPr lang="en" sz="1200">
                <a:solidFill>
                  <a:srgbClr val="2D3B45"/>
                </a:solidFill>
              </a:rPr>
              <a:t>Finalized product name: Pb2 -&gt; TabX</a:t>
            </a:r>
            <a:endParaRPr sz="1200">
              <a:solidFill>
                <a:srgbClr val="2D3B45"/>
              </a:solidFill>
            </a:endParaRPr>
          </a:p>
          <a:p>
            <a:pPr indent="-304800" lvl="1" marL="914400" rtl="0" algn="l">
              <a:lnSpc>
                <a:spcPct val="150000"/>
              </a:lnSpc>
              <a:spcBef>
                <a:spcPts val="0"/>
              </a:spcBef>
              <a:spcAft>
                <a:spcPts val="0"/>
              </a:spcAft>
              <a:buClr>
                <a:srgbClr val="2D3B45"/>
              </a:buClr>
              <a:buSzPts val="1200"/>
              <a:buChar char="-"/>
            </a:pPr>
            <a:r>
              <a:rPr lang="en" sz="1200">
                <a:solidFill>
                  <a:srgbClr val="2D3B45"/>
                </a:solidFill>
              </a:rPr>
              <a:t>Reason: Name was more inline with actual project</a:t>
            </a:r>
            <a:endParaRPr sz="1200">
              <a:solidFill>
                <a:srgbClr val="2D3B45"/>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4861bf859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861bf859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Pre: Transition, We Want to fill a problem</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First Click</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Average typing speed in the US 40 WPM</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Limits ability to use computer</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Creates a gulf among users</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Browsers are the hub of modern computer use</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Next Click: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Phone Companies have already Identified this problem</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Helped make the phone the most popular computer</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b="1" lang="en" sz="1200">
                <a:latin typeface="Source Sans Pro"/>
                <a:ea typeface="Source Sans Pro"/>
                <a:cs typeface="Source Sans Pro"/>
                <a:sym typeface="Source Sans Pro"/>
              </a:rPr>
              <a:t>Make it easier to use computers</a:t>
            </a:r>
            <a:endParaRPr sz="1200">
              <a:latin typeface="Georgia"/>
              <a:ea typeface="Georgia"/>
              <a:cs typeface="Georgia"/>
              <a:sym typeface="Georgi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88e03010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88e03010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 click: </a:t>
            </a:r>
            <a:endParaRPr/>
          </a:p>
          <a:p>
            <a:pPr indent="0" lvl="0" marL="0" rtl="0" algn="l">
              <a:spcBef>
                <a:spcPts val="0"/>
              </a:spcBef>
              <a:spcAft>
                <a:spcPts val="0"/>
              </a:spcAft>
              <a:buNone/>
            </a:pPr>
            <a:r>
              <a:rPr lang="en"/>
              <a:t>Transition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Click:</a:t>
            </a:r>
            <a:endParaRPr/>
          </a:p>
          <a:p>
            <a:pPr indent="0" lvl="0" marL="0" rtl="0" algn="l">
              <a:spcBef>
                <a:spcPts val="0"/>
              </a:spcBef>
              <a:spcAft>
                <a:spcPts val="0"/>
              </a:spcAft>
              <a:buNone/>
            </a:pPr>
            <a:r>
              <a:rPr lang="en"/>
              <a:t>Has a large proportion of inexperienced computer users</a:t>
            </a:r>
            <a:br>
              <a:rPr lang="en"/>
            </a:br>
            <a:r>
              <a:rPr lang="en"/>
              <a:t>Use computers in a time sensitive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Click:</a:t>
            </a:r>
            <a:endParaRPr/>
          </a:p>
          <a:p>
            <a:pPr indent="0" lvl="0" marL="0" rtl="0" algn="l">
              <a:spcBef>
                <a:spcPts val="0"/>
              </a:spcBef>
              <a:spcAft>
                <a:spcPts val="0"/>
              </a:spcAft>
              <a:buNone/>
            </a:pPr>
            <a:r>
              <a:rPr lang="en"/>
              <a:t>Wants Speed up ability to type on browsers </a:t>
            </a:r>
            <a:br>
              <a:rPr lang="en"/>
            </a:br>
            <a:r>
              <a:rPr lang="en"/>
              <a:t>An intuitive format reminiscent of phones</a:t>
            </a:r>
            <a:br>
              <a:rPr lang="en"/>
            </a:br>
            <a:r>
              <a:rPr lang="en"/>
              <a:t>Cleanly incorporate into browsers</a:t>
            </a:r>
            <a:br>
              <a:rPr lang="en"/>
            </a:br>
            <a:r>
              <a:rPr lang="en"/>
              <a:t>Filter profanity</a:t>
            </a:r>
            <a:br>
              <a:rPr lang="en"/>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8886ea65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8886ea65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300"/>
              </a:spcBef>
              <a:spcAft>
                <a:spcPts val="0"/>
              </a:spcAft>
              <a:buClr>
                <a:schemeClr val="dk2"/>
              </a:buClr>
              <a:buSzPts val="1100"/>
              <a:buFont typeface="Arial"/>
              <a:buNone/>
            </a:pPr>
            <a:r>
              <a:rPr lang="en" sz="1950">
                <a:solidFill>
                  <a:srgbClr val="2D3B45"/>
                </a:solidFill>
              </a:rPr>
              <a:t>Q</a:t>
            </a:r>
            <a:r>
              <a:rPr lang="en" sz="1950">
                <a:solidFill>
                  <a:srgbClr val="2D3B45"/>
                </a:solidFill>
              </a:rPr>
              <a:t>uick Status Update: </a:t>
            </a:r>
            <a:r>
              <a:rPr lang="en" sz="1200">
                <a:solidFill>
                  <a:srgbClr val="2D3B45"/>
                </a:solidFill>
              </a:rPr>
              <a:t>Take a couple minutes to briefly describe accomplishments, changes and new challenges since the last presentation.</a:t>
            </a:r>
            <a:endParaRPr sz="1200">
              <a:solidFill>
                <a:srgbClr val="2D3B45"/>
              </a:solidFill>
            </a:endParaRPr>
          </a:p>
          <a:p>
            <a:pPr indent="0" lvl="0" marL="0" rtl="0" algn="l">
              <a:lnSpc>
                <a:spcPct val="115000"/>
              </a:lnSpc>
              <a:spcBef>
                <a:spcPts val="1300"/>
              </a:spcBef>
              <a:spcAft>
                <a:spcPts val="0"/>
              </a:spcAft>
              <a:buNone/>
            </a:pPr>
            <a:r>
              <a:rPr lang="en" sz="1800">
                <a:latin typeface="Source Sans Pro"/>
                <a:ea typeface="Source Sans Pro"/>
                <a:cs typeface="Source Sans Pro"/>
                <a:sym typeface="Source Sans Pro"/>
              </a:rPr>
              <a:t>General</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SzPts val="1800"/>
              <a:buFont typeface="Source Sans Pro"/>
              <a:buChar char="●"/>
            </a:pPr>
            <a:r>
              <a:rPr lang="en" sz="1800">
                <a:latin typeface="Source Sans Pro"/>
                <a:ea typeface="Source Sans Pro"/>
                <a:cs typeface="Source Sans Pro"/>
                <a:sym typeface="Source Sans Pro"/>
              </a:rPr>
              <a:t>Allowed Node.js libraries to be used in development and testing</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Using webpack for deployment</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Makes managing dependencies easier</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Encourages modular code </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800">
                <a:latin typeface="Source Sans Pro"/>
                <a:ea typeface="Source Sans Pro"/>
                <a:cs typeface="Source Sans Pro"/>
                <a:sym typeface="Source Sans Pro"/>
              </a:rPr>
              <a:t>Front-end</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rgbClr val="000000"/>
              </a:buClr>
              <a:buSzPts val="1800"/>
              <a:buFont typeface="Source Sans Pro"/>
              <a:buChar char="●"/>
            </a:pPr>
            <a:r>
              <a:rPr lang="en" sz="1800">
                <a:latin typeface="Source Sans Pro"/>
                <a:ea typeface="Source Sans Pro"/>
                <a:cs typeface="Source Sans Pro"/>
                <a:sym typeface="Source Sans Pro"/>
              </a:rPr>
              <a:t>Made it more flexible: decoupled UI / app logic from browser specific stuff</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000000"/>
              </a:buClr>
              <a:buSzPts val="1800"/>
              <a:buFont typeface="Source Sans Pro"/>
              <a:buChar char="●"/>
            </a:pPr>
            <a:r>
              <a:rPr lang="en" sz="1800">
                <a:latin typeface="Source Sans Pro"/>
                <a:ea typeface="Source Sans Pro"/>
                <a:cs typeface="Source Sans Pro"/>
                <a:sym typeface="Source Sans Pro"/>
              </a:rPr>
              <a:t>Created an interface with the backend</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Clr>
                <a:srgbClr val="000000"/>
              </a:buClr>
              <a:buSzPts val="1800"/>
              <a:buFont typeface="Source Sans Pro"/>
              <a:buChar char="○"/>
            </a:pPr>
            <a:r>
              <a:rPr lang="en" sz="1800">
                <a:latin typeface="Source Sans Pro"/>
                <a:ea typeface="Source Sans Pro"/>
                <a:cs typeface="Source Sans Pro"/>
                <a:sym typeface="Source Sans Pro"/>
              </a:rPr>
              <a:t>Allows models to be swapped around with worrying about </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Implementation details</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800">
                <a:latin typeface="Source Sans Pro"/>
                <a:ea typeface="Source Sans Pro"/>
                <a:cs typeface="Source Sans Pro"/>
                <a:sym typeface="Source Sans Pro"/>
              </a:rPr>
              <a:t>Back-end</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SzPts val="1800"/>
              <a:buFont typeface="Source Sans Pro"/>
              <a:buChar char="●"/>
            </a:pPr>
            <a:r>
              <a:rPr lang="en" sz="1800">
                <a:latin typeface="Source Sans Pro"/>
                <a:ea typeface="Source Sans Pro"/>
                <a:cs typeface="Source Sans Pro"/>
                <a:sym typeface="Source Sans Pro"/>
              </a:rPr>
              <a:t>Improved word completion model (trie)</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Two functional word prediction models</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800">
                <a:latin typeface="Source Sans Pro"/>
                <a:ea typeface="Source Sans Pro"/>
                <a:cs typeface="Source Sans Pro"/>
                <a:sym typeface="Source Sans Pro"/>
              </a:rPr>
              <a:t>New Challenges</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Conforming to the Chrome browser environment</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Integration and webifying the models</a:t>
            </a:r>
            <a:endParaRPr sz="1800">
              <a:latin typeface="Source Sans Pro"/>
              <a:ea typeface="Source Sans Pro"/>
              <a:cs typeface="Source Sans Pro"/>
              <a:sym typeface="Source Sans Pro"/>
            </a:endParaRPr>
          </a:p>
          <a:p>
            <a:pPr indent="-342900" lvl="2" marL="13716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Having an already trained model (not trained in deployment)</a:t>
            </a:r>
            <a:endParaRPr sz="1800">
              <a:latin typeface="Source Sans Pro"/>
              <a:ea typeface="Source Sans Pro"/>
              <a:cs typeface="Source Sans Pro"/>
              <a:sym typeface="Source Sans Pro"/>
            </a:endParaRPr>
          </a:p>
          <a:p>
            <a:pPr indent="-342900" lvl="2" marL="13716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Dependencies can work in browser</a:t>
            </a:r>
            <a:endParaRPr sz="1800">
              <a:latin typeface="Source Sans Pro"/>
              <a:ea typeface="Source Sans Pro"/>
              <a:cs typeface="Source Sans Pro"/>
              <a:sym typeface="Source Sans Pro"/>
            </a:endParaRPr>
          </a:p>
          <a:p>
            <a:pPr indent="-342900" lvl="3" marL="18288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No fs</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0" lvl="0" marL="914400" rtl="0" algn="l">
              <a:lnSpc>
                <a:spcPct val="115000"/>
              </a:lnSpc>
              <a:spcBef>
                <a:spcPts val="1600"/>
              </a:spcBef>
              <a:spcAft>
                <a:spcPts val="0"/>
              </a:spcAft>
              <a:buNone/>
            </a:pPr>
            <a:r>
              <a:t/>
            </a:r>
            <a:endParaRPr sz="1800">
              <a:latin typeface="Source Sans Pro"/>
              <a:ea typeface="Source Sans Pro"/>
              <a:cs typeface="Source Sans Pro"/>
              <a:sym typeface="Source Sans Pro"/>
            </a:endParaRPr>
          </a:p>
          <a:p>
            <a:pPr indent="-342900" lvl="1" marL="914400" rtl="0" algn="l">
              <a:lnSpc>
                <a:spcPct val="115000"/>
              </a:lnSpc>
              <a:spcBef>
                <a:spcPts val="160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2"/>
              </a:buClr>
              <a:buSzPts val="1100"/>
              <a:buFont typeface="Arial"/>
              <a:buNone/>
            </a:pPr>
            <a:r>
              <a:t/>
            </a:r>
            <a:endParaRPr sz="1200">
              <a:solidFill>
                <a:srgbClr val="2D3B45"/>
              </a:solidFill>
            </a:endParaRPr>
          </a:p>
          <a:p>
            <a:pPr indent="0" lvl="0" marL="0" rtl="0" algn="l">
              <a:spcBef>
                <a:spcPts val="900"/>
              </a:spcBef>
              <a:spcAft>
                <a:spcPts val="0"/>
              </a:spcAft>
              <a:buClr>
                <a:schemeClr val="dk2"/>
              </a:buClr>
              <a:buSzPts val="1100"/>
              <a:buFont typeface="Arial"/>
              <a:buNone/>
            </a:pPr>
            <a:r>
              <a:t/>
            </a:r>
            <a:endParaRPr sz="1400">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8886ea65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886ea65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2"/>
              </a:buClr>
              <a:buSzPts val="1100"/>
              <a:buFont typeface="Arial"/>
              <a:buNone/>
            </a:pPr>
            <a:r>
              <a:rPr b="1" lang="en" sz="1800">
                <a:solidFill>
                  <a:srgbClr val="2D3B45"/>
                </a:solidFill>
              </a:rPr>
              <a:t>Overall</a:t>
            </a:r>
            <a:r>
              <a:rPr lang="en" sz="1800">
                <a:solidFill>
                  <a:srgbClr val="2D3B45"/>
                </a:solidFill>
              </a:rPr>
              <a:t>: Front-end will be working heavily to implement new features and make sure that these features are accessible to the users and provide an overall great user experience</a:t>
            </a:r>
            <a:endParaRPr sz="1800">
              <a:solidFill>
                <a:srgbClr val="2D3B45"/>
              </a:solidFill>
            </a:endParaRPr>
          </a:p>
          <a:p>
            <a:pPr indent="0" lvl="0" marL="0" rtl="0" algn="l">
              <a:lnSpc>
                <a:spcPct val="115000"/>
              </a:lnSpc>
              <a:spcBef>
                <a:spcPts val="900"/>
              </a:spcBef>
              <a:spcAft>
                <a:spcPts val="0"/>
              </a:spcAft>
              <a:buClr>
                <a:schemeClr val="dk2"/>
              </a:buClr>
              <a:buSzPts val="1100"/>
              <a:buFont typeface="Arial"/>
              <a:buNone/>
            </a:pPr>
            <a:r>
              <a:rPr b="1" lang="en" sz="1800">
                <a:solidFill>
                  <a:srgbClr val="2D3B45"/>
                </a:solidFill>
              </a:rPr>
              <a:t>KHAYON</a:t>
            </a:r>
            <a:r>
              <a:rPr lang="en" sz="1800">
                <a:solidFill>
                  <a:srgbClr val="2D3B45"/>
                </a:solidFill>
              </a:rPr>
              <a:t>: Create another display method</a:t>
            </a:r>
            <a:endParaRPr sz="1800">
              <a:solidFill>
                <a:srgbClr val="2D3B45"/>
              </a:solidFill>
            </a:endParaRPr>
          </a:p>
          <a:p>
            <a:pPr indent="0" lvl="0" marL="0" rtl="0" algn="l">
              <a:lnSpc>
                <a:spcPct val="115000"/>
              </a:lnSpc>
              <a:spcBef>
                <a:spcPts val="900"/>
              </a:spcBef>
              <a:spcAft>
                <a:spcPts val="0"/>
              </a:spcAft>
              <a:buClr>
                <a:schemeClr val="dk2"/>
              </a:buClr>
              <a:buSzPts val="1100"/>
              <a:buFont typeface="Arial"/>
              <a:buNone/>
            </a:pPr>
            <a:r>
              <a:rPr b="1" lang="en" sz="1800">
                <a:solidFill>
                  <a:srgbClr val="2D3B45"/>
                </a:solidFill>
              </a:rPr>
              <a:t>Miguel</a:t>
            </a:r>
            <a:r>
              <a:rPr lang="en" sz="1800">
                <a:solidFill>
                  <a:srgbClr val="2D3B45"/>
                </a:solidFill>
              </a:rPr>
              <a:t>: Polishing up the UI across the iterations of the project, maintaining system design, and creating an instruction manual</a:t>
            </a:r>
            <a:endParaRPr sz="1800">
              <a:solidFill>
                <a:schemeClr val="dk2"/>
              </a:solidFill>
            </a:endParaRPr>
          </a:p>
          <a:p>
            <a:pPr indent="0" lvl="0" marL="0" rtl="0" algn="l">
              <a:spcBef>
                <a:spcPts val="9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8886ea65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8886ea65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50">
                <a:solidFill>
                  <a:srgbClr val="2D3B45"/>
                </a:solidFill>
              </a:rPr>
              <a:t>Overall</a:t>
            </a:r>
            <a:r>
              <a:rPr lang="en" sz="1950">
                <a:solidFill>
                  <a:srgbClr val="2D3B45"/>
                </a:solidFill>
              </a:rPr>
              <a:t>: Our plugin must work in realtime. Hence, our predictive models must be fast. Overall, we will be optimizing and testing our models for this week. Sepcifically,</a:t>
            </a:r>
            <a:endParaRPr sz="1950">
              <a:solidFill>
                <a:srgbClr val="2D3B45"/>
              </a:solidFill>
            </a:endParaRPr>
          </a:p>
          <a:p>
            <a:pPr indent="0" lvl="0" marL="0" rtl="0" algn="l">
              <a:spcBef>
                <a:spcPts val="0"/>
              </a:spcBef>
              <a:spcAft>
                <a:spcPts val="0"/>
              </a:spcAft>
              <a:buNone/>
            </a:pPr>
            <a:r>
              <a:rPr b="1" lang="en" sz="1950">
                <a:solidFill>
                  <a:srgbClr val="2D3B45"/>
                </a:solidFill>
              </a:rPr>
              <a:t>Mishig</a:t>
            </a:r>
            <a:r>
              <a:rPr lang="en" sz="1950">
                <a:solidFill>
                  <a:srgbClr val="2D3B45"/>
                </a:solidFill>
              </a:rPr>
              <a:t>: Optimize word prediction speed, by reducing various components of the model.</a:t>
            </a:r>
            <a:endParaRPr sz="1950">
              <a:solidFill>
                <a:srgbClr val="2D3B45"/>
              </a:solidFill>
            </a:endParaRPr>
          </a:p>
          <a:p>
            <a:pPr indent="0" lvl="0" marL="0" rtl="0" algn="l">
              <a:spcBef>
                <a:spcPts val="0"/>
              </a:spcBef>
              <a:spcAft>
                <a:spcPts val="0"/>
              </a:spcAft>
              <a:buNone/>
            </a:pPr>
            <a:r>
              <a:rPr b="1" lang="en" sz="1950">
                <a:solidFill>
                  <a:srgbClr val="2D3B45"/>
                </a:solidFill>
              </a:rPr>
              <a:t>Nicole</a:t>
            </a:r>
            <a:r>
              <a:rPr lang="en" sz="1950">
                <a:solidFill>
                  <a:srgbClr val="2D3B45"/>
                </a:solidFill>
              </a:rPr>
              <a:t>: Maximize both the Accuracy and Efficiency of the word completion model.</a:t>
            </a:r>
            <a:endParaRPr sz="1950">
              <a:solidFill>
                <a:srgbClr val="2D3B45"/>
              </a:solidFill>
            </a:endParaRPr>
          </a:p>
          <a:p>
            <a:pPr indent="0" lvl="0" marL="0" rtl="0" algn="l">
              <a:spcBef>
                <a:spcPts val="0"/>
              </a:spcBef>
              <a:spcAft>
                <a:spcPts val="0"/>
              </a:spcAft>
              <a:buNone/>
            </a:pPr>
            <a:r>
              <a:rPr b="1" lang="en" sz="1950">
                <a:solidFill>
                  <a:srgbClr val="2D3B45"/>
                </a:solidFill>
              </a:rPr>
              <a:t>Russell</a:t>
            </a:r>
            <a:r>
              <a:rPr lang="en" sz="1950">
                <a:solidFill>
                  <a:srgbClr val="2D3B45"/>
                </a:solidFill>
              </a:rPr>
              <a:t>: Create and optimize a Method for testing how good our system is. </a:t>
            </a:r>
            <a:endParaRPr sz="1950">
              <a:solidFill>
                <a:srgbClr val="2D3B45"/>
              </a:solidFill>
            </a:endParaRPr>
          </a:p>
          <a:p>
            <a:pPr indent="0" lvl="0" marL="0" rtl="0" algn="l">
              <a:spcBef>
                <a:spcPts val="0"/>
              </a:spcBef>
              <a:spcAft>
                <a:spcPts val="0"/>
              </a:spcAft>
              <a:buNone/>
            </a:pPr>
            <a:r>
              <a:rPr lang="en" sz="1950">
                <a:solidFill>
                  <a:srgbClr val="2D3B45"/>
                </a:solidFill>
              </a:rPr>
              <a:t>Will be working on validation of the models. Basically, making sure that these models actually work and do correct thing.</a:t>
            </a:r>
            <a:endParaRPr sz="1950">
              <a:solidFill>
                <a:srgbClr val="2D3B45"/>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88e0301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88e0301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88e0301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88e0301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8886ea6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8886ea6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2"/>
              </a:buClr>
              <a:buSzPts val="1400"/>
              <a:buChar char="-"/>
            </a:pPr>
            <a:r>
              <a:rPr lang="en" sz="1950">
                <a:solidFill>
                  <a:srgbClr val="2D3B45"/>
                </a:solidFill>
              </a:rPr>
              <a:t>System design is important because we have to consider different writing assistant services </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We ask, “how we create a system where we only have to add code for each feature, with minimal modifications?” AKA extensibility and flexibility</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A solution is to decouple as much of the subsystems as possible</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These subsystems were developed with the above question in mind</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The current design allows </a:t>
            </a:r>
            <a:endParaRPr sz="1950">
              <a:solidFill>
                <a:srgbClr val="2D3B45"/>
              </a:solidFill>
            </a:endParaRPr>
          </a:p>
          <a:p>
            <a:pPr indent="-352425" lvl="1" marL="914400" rtl="0" algn="l">
              <a:lnSpc>
                <a:spcPct val="115000"/>
              </a:lnSpc>
              <a:spcBef>
                <a:spcPts val="0"/>
              </a:spcBef>
              <a:spcAft>
                <a:spcPts val="0"/>
              </a:spcAft>
              <a:buClr>
                <a:srgbClr val="2D3B45"/>
              </a:buClr>
              <a:buSzPts val="1950"/>
              <a:buChar char="-"/>
            </a:pPr>
            <a:r>
              <a:rPr lang="en" sz="1950">
                <a:solidFill>
                  <a:srgbClr val="2D3B45"/>
                </a:solidFill>
              </a:rPr>
              <a:t>easily swap out different modules as needed because we coded to an interface, not an implementation of anything specific</a:t>
            </a:r>
            <a:endParaRPr sz="1950">
              <a:solidFill>
                <a:srgbClr val="2D3B45"/>
              </a:solidFill>
            </a:endParaRPr>
          </a:p>
          <a:p>
            <a:pPr indent="-352425" lvl="1" marL="914400" rtl="0" algn="l">
              <a:lnSpc>
                <a:spcPct val="115000"/>
              </a:lnSpc>
              <a:spcBef>
                <a:spcPts val="0"/>
              </a:spcBef>
              <a:spcAft>
                <a:spcPts val="0"/>
              </a:spcAft>
              <a:buClr>
                <a:srgbClr val="2D3B45"/>
              </a:buClr>
              <a:buSzPts val="1950"/>
              <a:buChar char="-"/>
            </a:pPr>
            <a:r>
              <a:rPr lang="en" sz="1950">
                <a:solidFill>
                  <a:srgbClr val="2D3B45"/>
                </a:solidFill>
              </a:rPr>
              <a:t>Subsystems can be developed in parallel and </a:t>
            </a:r>
            <a:r>
              <a:rPr lang="en" sz="1950">
                <a:solidFill>
                  <a:srgbClr val="2D3B45"/>
                </a:solidFill>
              </a:rPr>
              <a:t>independently</a:t>
            </a:r>
            <a:r>
              <a:rPr lang="en" sz="1950">
                <a:solidFill>
                  <a:srgbClr val="2D3B45"/>
                </a:solidFill>
              </a:rPr>
              <a:t> (makes git SOOO good… no/little conflicts)</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Overall TabX has flavors of the MVC architectural design pattern, where how information is displayed, data and data logic, and how users interact with this data have minimal (if any) dependencies on each other.</a:t>
            </a:r>
            <a:endParaRPr sz="1950">
              <a:solidFill>
                <a:srgbClr val="2D3B45"/>
              </a:solidFill>
            </a:endParaRPr>
          </a:p>
          <a:p>
            <a:pPr indent="0" lvl="0" marL="0" rtl="0" algn="l">
              <a:spcBef>
                <a:spcPts val="9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8886ea65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8886ea65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Interfacing between the front-end and back-end allow different implementations to be used for writing services</a:t>
            </a:r>
            <a:endParaRPr sz="2400"/>
          </a:p>
          <a:p>
            <a:pPr indent="-381000" lvl="0" marL="457200" rtl="0" algn="l">
              <a:spcBef>
                <a:spcPts val="0"/>
              </a:spcBef>
              <a:spcAft>
                <a:spcPts val="0"/>
              </a:spcAft>
              <a:buSzPts val="2400"/>
              <a:buChar char="-"/>
            </a:pPr>
            <a:r>
              <a:rPr lang="en" sz="2400"/>
              <a:t>There are several implementations we have now</a:t>
            </a:r>
            <a:endParaRPr sz="2400"/>
          </a:p>
          <a:p>
            <a:pPr indent="-381000" lvl="1" marL="914400" rtl="0" algn="l">
              <a:spcBef>
                <a:spcPts val="0"/>
              </a:spcBef>
              <a:spcAft>
                <a:spcPts val="0"/>
              </a:spcAft>
              <a:buSzPts val="2400"/>
              <a:buChar char="-"/>
            </a:pPr>
            <a:r>
              <a:rPr lang="en" sz="2400"/>
              <a:t>Each implementation has a single responsibility (appealing to interface)</a:t>
            </a:r>
            <a:endParaRPr sz="2400"/>
          </a:p>
          <a:p>
            <a:pPr indent="-381000" lvl="1" marL="914400" rtl="0" algn="l">
              <a:spcBef>
                <a:spcPts val="0"/>
              </a:spcBef>
              <a:spcAft>
                <a:spcPts val="0"/>
              </a:spcAft>
              <a:buSzPts val="2400"/>
              <a:buChar char="-"/>
            </a:pPr>
            <a:r>
              <a:rPr lang="en" sz="2400"/>
              <a:t>Can be developed independently from each other</a:t>
            </a:r>
            <a:endParaRPr sz="2400"/>
          </a:p>
          <a:p>
            <a:pPr indent="-381000" lvl="0" marL="457200" rtl="0" algn="l">
              <a:spcBef>
                <a:spcPts val="0"/>
              </a:spcBef>
              <a:spcAft>
                <a:spcPts val="0"/>
              </a:spcAft>
              <a:buSzPts val="2400"/>
              <a:buChar char="-"/>
            </a:pPr>
            <a:r>
              <a:rPr lang="en" sz="2400"/>
              <a:t>Each can be integrated into TabX without changing application logic</a:t>
            </a:r>
            <a:endParaRPr sz="2400"/>
          </a:p>
          <a:p>
            <a:pPr indent="-381000" lvl="0" marL="457200" rtl="0" algn="l">
              <a:spcBef>
                <a:spcPts val="0"/>
              </a:spcBef>
              <a:spcAft>
                <a:spcPts val="0"/>
              </a:spcAft>
              <a:buSzPts val="2400"/>
              <a:buChar char="-"/>
            </a:pPr>
            <a:r>
              <a:rPr lang="en" sz="2400"/>
              <a:t>Really great for testing :)</a:t>
            </a:r>
            <a:endParaRPr sz="2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88e030109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88e030109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8886ea65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8886ea65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Br</a:t>
            </a:r>
            <a:r>
              <a:rPr lang="en" sz="6000"/>
              <a:t>ussell Sprouts, just talk. We </a:t>
            </a:r>
            <a:r>
              <a:rPr lang="en" sz="6000" strike="sngStrike"/>
              <a:t>don’t</a:t>
            </a:r>
            <a:r>
              <a:rPr lang="en" sz="6000"/>
              <a:t> trust you.</a:t>
            </a:r>
            <a:endParaRPr sz="60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Impact of Challenges: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Plans: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Specifications: Make Progress by </a:t>
            </a:r>
            <a:r>
              <a:rPr lang="en" sz="1200"/>
              <a:t>measuring</a:t>
            </a:r>
            <a:r>
              <a:rPr lang="en" sz="1200"/>
              <a:t> the Success and </a:t>
            </a:r>
            <a:r>
              <a:rPr lang="en" sz="1200"/>
              <a:t>Failure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We figure the priority of the library is accessibility: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 be more concrete, explain the impact of our new challenges, plans, and specifications in how we will make progress. This is not just a summary, but insight into why we included the things we did</a:t>
            </a:r>
            <a:endParaRPr sz="1200"/>
          </a:p>
          <a:p>
            <a:pPr indent="0" lvl="0" marL="0" rtl="0" algn="l">
              <a:spcBef>
                <a:spcPts val="0"/>
              </a:spcBef>
              <a:spcAft>
                <a:spcPts val="0"/>
              </a:spcAft>
              <a:buNone/>
            </a:pPr>
            <a:r>
              <a:rPr lang="en" sz="1200"/>
              <a:t>into this presentation.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b="1"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861bf859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861bf859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 click: </a:t>
            </a:r>
            <a:endParaRPr/>
          </a:p>
          <a:p>
            <a:pPr indent="0" lvl="0" marL="0" rtl="0" algn="l">
              <a:spcBef>
                <a:spcPts val="0"/>
              </a:spcBef>
              <a:spcAft>
                <a:spcPts val="0"/>
              </a:spcAft>
              <a:buNone/>
            </a:pPr>
            <a:r>
              <a:rPr lang="en"/>
              <a:t>Transition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Click:</a:t>
            </a:r>
            <a:endParaRPr/>
          </a:p>
          <a:p>
            <a:pPr indent="0" lvl="0" marL="0" rtl="0" algn="l">
              <a:spcBef>
                <a:spcPts val="0"/>
              </a:spcBef>
              <a:spcAft>
                <a:spcPts val="0"/>
              </a:spcAft>
              <a:buNone/>
            </a:pPr>
            <a:r>
              <a:rPr lang="en"/>
              <a:t>Has a large proportion of inexperienced computer users</a:t>
            </a:r>
            <a:br>
              <a:rPr lang="en"/>
            </a:br>
            <a:r>
              <a:rPr lang="en"/>
              <a:t>Use computers in a time sensitive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Click:</a:t>
            </a:r>
            <a:endParaRPr/>
          </a:p>
          <a:p>
            <a:pPr indent="0" lvl="0" marL="0" rtl="0" algn="l">
              <a:spcBef>
                <a:spcPts val="0"/>
              </a:spcBef>
              <a:spcAft>
                <a:spcPts val="0"/>
              </a:spcAft>
              <a:buNone/>
            </a:pPr>
            <a:r>
              <a:rPr lang="en"/>
              <a:t>Wants Speed up ability to type on browsers </a:t>
            </a:r>
            <a:br>
              <a:rPr lang="en"/>
            </a:br>
            <a:r>
              <a:rPr lang="en"/>
              <a:t>An intuitive format reminiscent of phones</a:t>
            </a:r>
            <a:br>
              <a:rPr lang="en"/>
            </a:br>
            <a:r>
              <a:rPr lang="en"/>
              <a:t>Cleanly incorporate into browsers</a:t>
            </a:r>
            <a:br>
              <a:rPr lang="en"/>
            </a:br>
            <a:r>
              <a:rPr lang="en"/>
              <a:t>Filter profanity</a:t>
            </a:r>
            <a:br>
              <a:rPr lang="en"/>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9a695e6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9a695e6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Reminder our client is a library. The </a:t>
            </a:r>
            <a:r>
              <a:rPr lang="en"/>
              <a:t>Library</a:t>
            </a:r>
            <a:r>
              <a:rPr lang="en"/>
              <a:t> wants to aid their users more quickly use the product</a:t>
            </a:r>
            <a:endParaRPr/>
          </a:p>
          <a:p>
            <a:pPr indent="-298450" lvl="0" marL="457200" rtl="0" algn="l">
              <a:spcBef>
                <a:spcPts val="0"/>
              </a:spcBef>
              <a:spcAft>
                <a:spcPts val="0"/>
              </a:spcAft>
              <a:buSzPts val="1100"/>
              <a:buAutoNum type="arabicPeriod"/>
            </a:pPr>
            <a:r>
              <a:rPr lang="en"/>
              <a:t>Cornodo High School: Russell is Meeting with Donald Moore, a elderly man who works with disadvantaged students. he is both a potential user and has access to a different demographic of potential users.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3a834199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3a834199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Front 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No more mock</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set CSS element so that it doesn’t adopt CSS element of given web page so you can see the table</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Backend: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Improve models in terms of prediction accuracy (modifying algorithms), speed, and compatibility with interface (input/output)</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Challenges: focusing more on user interface appeal</a:t>
            </a:r>
            <a:endParaRPr b="1" sz="1200">
              <a:solidFill>
                <a:schemeClr val="dk2"/>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Consistent display - attempt to push table to front of page, figure out default configuration to improve display, other display settings that will be as user friendly as possible</a:t>
            </a:r>
            <a:endParaRPr sz="1200">
              <a:solidFill>
                <a:schemeClr val="dk2"/>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User testing - metrics for gathering both qualitative and quantitative feedback, recruiting users who will fit the library’s target demographic</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9a695e6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9a695e6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TabX is composed of the app logic,  assets and the Browser Specs to adhere to the chrome interface </a:t>
            </a:r>
            <a:endParaRPr sz="1400">
              <a:solidFill>
                <a:schemeClr val="dk2"/>
              </a:solidFill>
            </a:endParaRPr>
          </a:p>
          <a:p>
            <a:pPr indent="0" lvl="0" marL="0" rtl="0" algn="l">
              <a:spcBef>
                <a:spcPts val="0"/>
              </a:spcBef>
              <a:spcAft>
                <a:spcPts val="0"/>
              </a:spcAft>
              <a:buClr>
                <a:schemeClr val="dk2"/>
              </a:buClr>
              <a:buSzPts val="1100"/>
              <a:buFont typeface="Arial"/>
              <a:buNone/>
            </a:pPr>
            <a:r>
              <a:rPr lang="en" sz="1400">
                <a:solidFill>
                  <a:schemeClr val="dk2"/>
                </a:solidFill>
              </a:rPr>
              <a:t>Today I will be discussing the major subsystems of tabx in the event that our whole team get annihilated by that ‘bus’ aka considering the bus factor in our design</a:t>
            </a:r>
            <a:endParaRPr sz="1400">
              <a:solidFill>
                <a:schemeClr val="dk2"/>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9a695e669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9a695e66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THE INTERFACE BETWEEN our app AND THE CHROME BROWSER IS DEFINING CLEAR TASKS &amp; LIMITATION ON HOW TABX SHOULD WORK WITH IN CHROME </a:t>
            </a:r>
            <a:endParaRPr/>
          </a:p>
          <a:p>
            <a:pPr indent="0" lvl="0" marL="0" rtl="0" algn="l">
              <a:spcBef>
                <a:spcPts val="0"/>
              </a:spcBef>
              <a:spcAft>
                <a:spcPts val="0"/>
              </a:spcAft>
              <a:buNone/>
            </a:pPr>
            <a:r>
              <a:rPr lang="en"/>
              <a:t>IT ALLOWS US TO DEPLOY THE APP TO CHROME LIKE OUR CLIENT WANTED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9a695e6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9a695e6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Assets Subsystem, have views that separate the design/style of extension from the logic</a:t>
            </a:r>
            <a:endParaRPr/>
          </a:p>
          <a:p>
            <a:pPr indent="0" lvl="0" marL="0" rtl="0" algn="l">
              <a:spcBef>
                <a:spcPts val="0"/>
              </a:spcBef>
              <a:spcAft>
                <a:spcPts val="0"/>
              </a:spcAft>
              <a:buNone/>
            </a:pPr>
            <a:r>
              <a:rPr lang="en"/>
              <a:t>This allows us to create more stylized views to enhance the User Exp.  for non-techy library patron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Browser Specification System, contains browser-specific configurations files  and an API Caller interface </a:t>
            </a:r>
            <a:endParaRPr/>
          </a:p>
          <a:p>
            <a:pPr indent="0" lvl="0" marL="0" rtl="0" algn="l">
              <a:spcBef>
                <a:spcPts val="0"/>
              </a:spcBef>
              <a:spcAft>
                <a:spcPts val="0"/>
              </a:spcAft>
              <a:buNone/>
            </a:pPr>
            <a:r>
              <a:rPr lang="en"/>
              <a:t>The significance of this system is that it will allow us to deploy the app in other browsers with ease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9a695e669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9a695e669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Responsiblity of the App Logic: It repr how tabx provide USER inTERACTIVITY GETTING USER INPUT, PROCESSING IT</a:t>
            </a:r>
            <a:endParaRPr/>
          </a:p>
          <a:p>
            <a:pPr indent="0" lvl="0" marL="0" rtl="0" algn="l">
              <a:spcBef>
                <a:spcPts val="0"/>
              </a:spcBef>
              <a:spcAft>
                <a:spcPts val="0"/>
              </a:spcAft>
              <a:buNone/>
            </a:pPr>
            <a:r>
              <a:rPr lang="en"/>
              <a:t> (CONTROLLER IS UNDER APP LOGIC &amp; USU CONTROLLER IS SEPARTED)</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9a695e669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9a695e669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9a695e66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9a695e66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with Users We want to see what people think. I'm meeting my elderly friend who works at Cornodo.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tests: </a:t>
            </a:r>
            <a:endParaRPr/>
          </a:p>
          <a:p>
            <a:pPr indent="0" lvl="0" marL="0" rtl="0" algn="l">
              <a:spcBef>
                <a:spcPts val="0"/>
              </a:spcBef>
              <a:spcAft>
                <a:spcPts val="0"/>
              </a:spcAft>
              <a:buNone/>
            </a:pPr>
            <a:r>
              <a:rPr lang="en"/>
              <a:t>Usage out of 100 words how often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Correction: How often do our proposed corrections match with actual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Speed: How fast with and without aplications.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9a695e66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9a695e66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a501d0a3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a501d0a3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Reminder our client is a library. We had initially been thinking about public Library. </a:t>
            </a:r>
            <a:endParaRPr/>
          </a:p>
          <a:p>
            <a:pPr indent="-298450" lvl="0" marL="457200" rtl="0" algn="l">
              <a:spcBef>
                <a:spcPts val="0"/>
              </a:spcBef>
              <a:spcAft>
                <a:spcPts val="0"/>
              </a:spcAft>
              <a:buSzPts val="1100"/>
              <a:buAutoNum type="arabicPeriod"/>
            </a:pPr>
            <a:r>
              <a:rPr lang="en"/>
              <a:t>After Talking with Donald Moore, we're not under the impression that It's not just adults that have problems. This is a very teenage problem. </a:t>
            </a:r>
            <a:endParaRPr/>
          </a:p>
          <a:p>
            <a:pPr indent="-298450" lvl="0" marL="457200" rtl="0" algn="l">
              <a:spcBef>
                <a:spcPts val="0"/>
              </a:spcBef>
              <a:spcAft>
                <a:spcPts val="0"/>
              </a:spcAft>
              <a:buSzPts val="1100"/>
              <a:buAutoNum type="arabicPeriod"/>
            </a:pPr>
            <a:r>
              <a:rPr lang="en"/>
              <a:t>Maybe a generational difference. But typing is not the same as inputting. A generation may fooled into thinking this is assistant for type writers. </a:t>
            </a:r>
            <a:endParaRPr/>
          </a:p>
          <a:p>
            <a:pPr indent="-298450" lvl="0" marL="457200" rtl="0" algn="l">
              <a:spcBef>
                <a:spcPts val="0"/>
              </a:spcBef>
              <a:spcAft>
                <a:spcPts val="0"/>
              </a:spcAft>
              <a:buSzPts val="1100"/>
              <a:buAutoNum type="arabicPeriod"/>
            </a:pPr>
            <a:r>
              <a:rPr lang="en"/>
              <a:t>Students don't have typing classes and are often just expected to know how to input. Instead they learn how to hunt and peck because they type like using a phone. </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861bf859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861bf859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First Click: Predict the Next Phrase</a:t>
            </a:r>
            <a:endParaRPr/>
          </a:p>
          <a:p>
            <a:pPr indent="0" lvl="0" marL="0" marR="0" rtl="0" algn="l">
              <a:lnSpc>
                <a:spcPct val="115000"/>
              </a:lnSpc>
              <a:spcBef>
                <a:spcPts val="1600"/>
              </a:spcBef>
              <a:spcAft>
                <a:spcPts val="0"/>
              </a:spcAft>
              <a:buNone/>
            </a:pPr>
            <a:r>
              <a:rPr lang="en"/>
              <a:t>Next Click: Predict the next word</a:t>
            </a:r>
            <a:endParaRPr/>
          </a:p>
          <a:p>
            <a:pPr indent="0" lvl="0" marL="0" marR="0" rtl="0" algn="l">
              <a:lnSpc>
                <a:spcPct val="115000"/>
              </a:lnSpc>
              <a:spcBef>
                <a:spcPts val="1600"/>
              </a:spcBef>
              <a:spcAft>
                <a:spcPts val="0"/>
              </a:spcAft>
              <a:buNone/>
            </a:pPr>
            <a:r>
              <a:rPr lang="en"/>
              <a:t>Next: Import into browsers</a:t>
            </a:r>
            <a:endParaRPr/>
          </a:p>
          <a:p>
            <a:pPr indent="0" lvl="0" marL="0" marR="0" rtl="0" algn="l">
              <a:lnSpc>
                <a:spcPct val="115000"/>
              </a:lnSpc>
              <a:spcBef>
                <a:spcPts val="1600"/>
              </a:spcBef>
              <a:spcAft>
                <a:spcPts val="0"/>
              </a:spcAft>
              <a:buNone/>
            </a:pPr>
            <a:r>
              <a:rPr lang="en"/>
              <a:t>Next: Add Tools as needed</a:t>
            </a:r>
            <a:endParaRPr/>
          </a:p>
          <a:p>
            <a:pPr indent="0" lvl="0" marL="0" marR="0" rtl="0" algn="l">
              <a:lnSpc>
                <a:spcPct val="115000"/>
              </a:lnSpc>
              <a:spcBef>
                <a:spcPts val="1600"/>
              </a:spcBef>
              <a:spcAft>
                <a:spcPts val="1600"/>
              </a:spcAft>
              <a:buNone/>
            </a:pPr>
            <a:r>
              <a:rPr lang="en"/>
              <a:t>Next: To Crate a </a:t>
            </a:r>
            <a:br>
              <a:rPr lang="en"/>
            </a:b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a434add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a434add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Front 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Settings - actually functional now, turn features on/off</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Restructured </a:t>
            </a:r>
            <a:r>
              <a:rPr lang="en" sz="1200">
                <a:solidFill>
                  <a:schemeClr val="dk2"/>
                </a:solidFill>
                <a:latin typeface="Source Sans Pro"/>
                <a:ea typeface="Source Sans Pro"/>
                <a:cs typeface="Source Sans Pro"/>
                <a:sym typeface="Source Sans Pro"/>
              </a:rPr>
              <a:t>architecture</a:t>
            </a:r>
            <a:r>
              <a:rPr lang="en" sz="1200">
                <a:solidFill>
                  <a:schemeClr val="dk2"/>
                </a:solidFill>
                <a:latin typeface="Source Sans Pro"/>
                <a:ea typeface="Source Sans Pro"/>
                <a:cs typeface="Source Sans Pro"/>
                <a:sym typeface="Source Sans Pro"/>
              </a:rPr>
              <a:t> - had to make async - models only load once at start of program, user interface loads every time</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Updated display table - made more consistent, now can be horizontal bar</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Backend: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Improving word prediction and completion/correction models</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Validation tests for backend models</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Challenges: presentation and quality aspect - how to validate</a:t>
            </a:r>
            <a:endParaRPr b="1" sz="1200">
              <a:solidFill>
                <a:schemeClr val="dk2"/>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Non-ugly user interface</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a:t>User feedback</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a4dd332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a4dd332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a4dd3324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a4dd3324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DESIGN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a501d0a35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a501d0a35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DESIGN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a501d0a35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a501d0a35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DESIGN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a501d0a35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a501d0a3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are loaded into another page</a:t>
            </a:r>
            <a:endParaRPr/>
          </a:p>
          <a:p>
            <a:pPr indent="0" lvl="0" marL="0" rtl="0" algn="l">
              <a:spcBef>
                <a:spcPts val="0"/>
              </a:spcBef>
              <a:spcAft>
                <a:spcPts val="0"/>
              </a:spcAft>
              <a:buNone/>
            </a:pPr>
            <a:r>
              <a:rPr lang="en"/>
              <a:t>Previously, models and controllers were loaded into one page unnecessarily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Settings happened externally from the actual webpage (in popup.html)</a:t>
            </a:r>
            <a:endParaRPr/>
          </a:p>
          <a:p>
            <a:pPr indent="457200" lvl="0" marL="0" rtl="0" algn="l">
              <a:spcBef>
                <a:spcPts val="0"/>
              </a:spcBef>
              <a:spcAft>
                <a:spcPts val="0"/>
              </a:spcAft>
              <a:buNone/>
            </a:pPr>
            <a:r>
              <a:rPr lang="en"/>
              <a:t>Communications happened via messaging</a:t>
            </a:r>
            <a:endParaRPr/>
          </a:p>
          <a:p>
            <a:pPr indent="457200" lvl="0" marL="0" rtl="0" algn="l">
              <a:spcBef>
                <a:spcPts val="0"/>
              </a:spcBef>
              <a:spcAft>
                <a:spcPts val="0"/>
              </a:spcAft>
              <a:buNone/>
            </a:pPr>
            <a:r>
              <a:rPr lang="en"/>
              <a:t>Messaging is async</a:t>
            </a:r>
            <a:endParaRPr/>
          </a:p>
          <a:p>
            <a:pPr indent="457200" lvl="0" marL="0" rtl="0" algn="l">
              <a:spcBef>
                <a:spcPts val="0"/>
              </a:spcBef>
              <a:spcAft>
                <a:spcPts val="0"/>
              </a:spcAft>
              <a:buNone/>
            </a:pPr>
            <a:r>
              <a:rPr lang="en"/>
              <a:t>Last iteration was configured for synchronous js</a:t>
            </a:r>
            <a:endParaRPr/>
          </a:p>
          <a:p>
            <a:pPr indent="457200" lvl="0" marL="0" rtl="0" algn="l">
              <a:spcBef>
                <a:spcPts val="0"/>
              </a:spcBef>
              <a:spcAft>
                <a:spcPts val="0"/>
              </a:spcAft>
              <a:buNone/>
            </a:pPr>
            <a:r>
              <a:rPr b="1" lang="en"/>
              <a:t>Trying to synchronize async calls is a HARD </a:t>
            </a:r>
            <a:endParaRPr b="1"/>
          </a:p>
          <a:p>
            <a:pPr indent="457200" lvl="0" marL="0" rtl="0" algn="l">
              <a:spcBef>
                <a:spcPts val="0"/>
              </a:spcBef>
              <a:spcAft>
                <a:spcPts val="0"/>
              </a:spcAft>
              <a:buNone/>
            </a:pPr>
            <a:r>
              <a:rPr lang="en"/>
              <a:t>Make the app logic async</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t>Also, Chrome API calls tend to be asynchronous, so having asynchronous app logic allows for us to interact make API calls more natural</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a4dd3324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a4dd3324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NOTES: Background is always activated because it’s persistent</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Service Listeners do not send message if current word service is deactivated</a:t>
            </a:r>
            <a:endParaRPr>
              <a:solidFill>
                <a:schemeClr val="dk2"/>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9d0e280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9d0e280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type speed of users increasing (wpm with TabX vs without TabX)</a:t>
            </a:r>
            <a:endParaRPr sz="1800">
              <a:solidFill>
                <a:schemeClr val="dk2"/>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users actually using the suggestion (how many percent of the time users are using the suggestions)</a:t>
            </a:r>
            <a:endParaRPr sz="1800">
              <a:solidFill>
                <a:schemeClr val="dk2"/>
              </a:solidFill>
              <a:latin typeface="Source Sans Pro"/>
              <a:ea typeface="Source Sans Pro"/>
              <a:cs typeface="Source Sans Pro"/>
              <a:sym typeface="Source Sans Pro"/>
            </a:endParaRPr>
          </a:p>
          <a:p>
            <a:pPr indent="0" lvl="0" marL="457200" rtl="0" algn="l">
              <a:lnSpc>
                <a:spcPct val="115000"/>
              </a:lnSpc>
              <a:spcBef>
                <a:spcPts val="1600"/>
              </a:spcBef>
              <a:spcAft>
                <a:spcPts val="160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9d58519e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9d58519e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is TabX user friendly (see how fast users are picking up TabX and whether they are confused by any details)</a:t>
            </a:r>
            <a:endParaRPr sz="1800">
              <a:solidFill>
                <a:schemeClr val="dk2"/>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are accessibility features actually making TabX accessible?</a:t>
            </a:r>
            <a:endParaRPr sz="1800">
              <a:solidFill>
                <a:schemeClr val="dk2"/>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is tabX secure? don't ssave password or suggest passwords</a:t>
            </a:r>
            <a:endParaRPr sz="1800">
              <a:solidFill>
                <a:schemeClr val="dk2"/>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2"/>
              </a:buClr>
              <a:buSzPts val="1800"/>
              <a:buFont typeface="Source Sans Pro"/>
              <a:buChar char="●"/>
            </a:pPr>
            <a:r>
              <a:rPr lang="en" sz="1800">
                <a:solidFill>
                  <a:schemeClr val="dk2"/>
                </a:solidFill>
                <a:latin typeface="Source Sans Pro"/>
                <a:ea typeface="Source Sans Pro"/>
                <a:cs typeface="Source Sans Pro"/>
                <a:sym typeface="Source Sans Pro"/>
              </a:rPr>
              <a:t>Finally, if our client disagrees, here is the document to coentract</a:t>
            </a:r>
            <a:endParaRPr sz="1800">
              <a:solidFill>
                <a:schemeClr val="dk2"/>
              </a:solidFill>
              <a:latin typeface="Source Sans Pro"/>
              <a:ea typeface="Source Sans Pro"/>
              <a:cs typeface="Source Sans Pro"/>
              <a:sym typeface="Source Sans Pr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895203d4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895203d4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aleway"/>
                <a:ea typeface="Raleway"/>
                <a:cs typeface="Raleway"/>
                <a:sym typeface="Raleway"/>
              </a:rPr>
              <a:t>We no face the gauntlet of User testing. Terrifying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8624628c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8624628c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1200">
                <a:latin typeface="Source Sans Pro"/>
                <a:ea typeface="Source Sans Pro"/>
                <a:cs typeface="Source Sans Pro"/>
                <a:sym typeface="Source Sans Pro"/>
              </a:rPr>
              <a:t>First Click: </a:t>
            </a:r>
            <a:r>
              <a:rPr b="1" lang="en" sz="1200">
                <a:latin typeface="Source Sans Pro"/>
                <a:ea typeface="Source Sans Pro"/>
                <a:cs typeface="Source Sans Pro"/>
                <a:sym typeface="Source Sans Pro"/>
              </a:rPr>
              <a:t>Google Drive </a:t>
            </a:r>
            <a:r>
              <a:rPr lang="en" sz="1200">
                <a:latin typeface="Source Sans Pro"/>
                <a:ea typeface="Source Sans Pro"/>
                <a:cs typeface="Source Sans Pro"/>
                <a:sym typeface="Source Sans Pro"/>
              </a:rPr>
              <a:t>Spreadsheet to track decision Presentation and report files Easy to perform small edits </a:t>
            </a:r>
            <a:endParaRPr b="1" sz="1200">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2"/>
              </a:buClr>
              <a:buSzPts val="1100"/>
              <a:buFont typeface="Arial"/>
              <a:buNone/>
            </a:pPr>
            <a:r>
              <a:rPr b="1" lang="en" sz="1200">
                <a:latin typeface="Source Sans Pro"/>
                <a:ea typeface="Source Sans Pro"/>
                <a:cs typeface="Source Sans Pro"/>
                <a:sym typeface="Source Sans Pro"/>
              </a:rPr>
              <a:t>Github </a:t>
            </a:r>
            <a:r>
              <a:rPr lang="en" sz="1200">
                <a:latin typeface="Source Sans Pro"/>
                <a:ea typeface="Source Sans Pro"/>
                <a:cs typeface="Source Sans Pro"/>
                <a:sym typeface="Source Sans Pro"/>
              </a:rPr>
              <a:t>Code and other related files Version control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88e03010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88e03010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8624628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8624628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Trie.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8624628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8624628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Explain RNN what it does?</a:t>
            </a:r>
            <a:endParaRPr>
              <a:solidFill>
                <a:schemeClr val="dk2"/>
              </a:solidFill>
            </a:endParaRPr>
          </a:p>
          <a:p>
            <a:pPr indent="0" lvl="0" marL="0" rtl="0" algn="l">
              <a:spcBef>
                <a:spcPts val="0"/>
              </a:spcBef>
              <a:spcAft>
                <a:spcPts val="0"/>
              </a:spcAft>
              <a:buNone/>
            </a:pPr>
            <a:r>
              <a:rPr lang="en">
                <a:solidFill>
                  <a:schemeClr val="dk2"/>
                </a:solidFill>
              </a:rPr>
              <a:t>We use a  RNN that takes a sentence, and remembers the context of the sentence to predict the next likely word</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We have the means of predicting words with our algorithms, so how do we present this information to the user?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8624628c0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8624628c0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 need to make a plugin. </a:t>
            </a:r>
            <a:endParaRPr/>
          </a:p>
          <a:p>
            <a:pPr indent="0" lvl="0" marL="0" rtl="0" algn="l">
              <a:spcBef>
                <a:spcPts val="0"/>
              </a:spcBef>
              <a:spcAft>
                <a:spcPts val="0"/>
              </a:spcAft>
              <a:buNone/>
            </a:pPr>
            <a:r>
              <a:rPr lang="en"/>
              <a:t>In order to use this logic, we have to use a plugin, which is extra functionality added to a browser.</a:t>
            </a:r>
            <a:endParaRPr/>
          </a:p>
          <a:p>
            <a:pPr indent="0" lvl="0" marL="0" rtl="0" algn="l">
              <a:spcBef>
                <a:spcPts val="0"/>
              </a:spcBef>
              <a:spcAft>
                <a:spcPts val="0"/>
              </a:spcAft>
              <a:buNone/>
            </a:pPr>
            <a:r>
              <a:rPr lang="en"/>
              <a:t>What does this mean?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51.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gif"/><Relationship Id="rId4" Type="http://schemas.openxmlformats.org/officeDocument/2006/relationships/image" Target="../media/image28.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5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51.png"/><Relationship Id="rId5"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png"/><Relationship Id="rId4" Type="http://schemas.openxmlformats.org/officeDocument/2006/relationships/image" Target="../media/image37.png"/><Relationship Id="rId5"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45.png"/><Relationship Id="rId6" Type="http://schemas.openxmlformats.org/officeDocument/2006/relationships/image" Target="../media/image5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TabX</a:t>
            </a:r>
            <a:endParaRPr/>
          </a:p>
        </p:txBody>
      </p:sp>
      <p:sp>
        <p:nvSpPr>
          <p:cNvPr id="59" name="Google Shape;59;p13"/>
          <p:cNvSpPr txBox="1"/>
          <p:nvPr>
            <p:ph idx="1" type="subTitle"/>
          </p:nvPr>
        </p:nvSpPr>
        <p:spPr>
          <a:xfrm>
            <a:off x="41992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Inputting</a:t>
            </a:r>
            <a:r>
              <a:rPr lang="en"/>
              <a:t> assistant for browsers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pic>
        <p:nvPicPr>
          <p:cNvPr id="122" name="Google Shape;122;p22"/>
          <p:cNvPicPr preferRelativeResize="0"/>
          <p:nvPr/>
        </p:nvPicPr>
        <p:blipFill>
          <a:blip r:embed="rId3">
            <a:alphaModFix/>
          </a:blip>
          <a:stretch>
            <a:fillRect/>
          </a:stretch>
        </p:blipFill>
        <p:spPr>
          <a:xfrm>
            <a:off x="493163" y="1439225"/>
            <a:ext cx="4078825" cy="2975151"/>
          </a:xfrm>
          <a:prstGeom prst="rect">
            <a:avLst/>
          </a:prstGeom>
          <a:noFill/>
          <a:ln>
            <a:noFill/>
          </a:ln>
        </p:spPr>
      </p:pic>
      <p:pic>
        <p:nvPicPr>
          <p:cNvPr id="123" name="Google Shape;123;p22"/>
          <p:cNvPicPr preferRelativeResize="0"/>
          <p:nvPr/>
        </p:nvPicPr>
        <p:blipFill>
          <a:blip r:embed="rId4">
            <a:alphaModFix/>
          </a:blip>
          <a:stretch>
            <a:fillRect/>
          </a:stretch>
        </p:blipFill>
        <p:spPr>
          <a:xfrm>
            <a:off x="6146838" y="591426"/>
            <a:ext cx="1695848" cy="1695852"/>
          </a:xfrm>
          <a:prstGeom prst="rect">
            <a:avLst/>
          </a:prstGeom>
          <a:noFill/>
          <a:ln>
            <a:noFill/>
          </a:ln>
        </p:spPr>
      </p:pic>
      <p:pic>
        <p:nvPicPr>
          <p:cNvPr id="124" name="Google Shape;124;p22"/>
          <p:cNvPicPr preferRelativeResize="0"/>
          <p:nvPr/>
        </p:nvPicPr>
        <p:blipFill rotWithShape="1">
          <a:blip r:embed="rId5">
            <a:alphaModFix/>
          </a:blip>
          <a:srcRect b="0" l="14528" r="14528" t="0"/>
          <a:stretch/>
        </p:blipFill>
        <p:spPr>
          <a:xfrm>
            <a:off x="6146975" y="2571750"/>
            <a:ext cx="1695825" cy="2390274"/>
          </a:xfrm>
          <a:prstGeom prst="rect">
            <a:avLst/>
          </a:prstGeom>
          <a:noFill/>
          <a:ln>
            <a:noFill/>
          </a:ln>
        </p:spPr>
      </p:pic>
      <p:cxnSp>
        <p:nvCxnSpPr>
          <p:cNvPr id="125" name="Google Shape;125;p22"/>
          <p:cNvCxnSpPr>
            <a:stCxn id="122" idx="3"/>
            <a:endCxn id="123" idx="1"/>
          </p:cNvCxnSpPr>
          <p:nvPr/>
        </p:nvCxnSpPr>
        <p:spPr>
          <a:xfrm flipH="1" rot="10800000">
            <a:off x="4571988" y="1439400"/>
            <a:ext cx="1574700" cy="14874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126" name="Google Shape;126;p22"/>
          <p:cNvCxnSpPr>
            <a:stCxn id="122" idx="3"/>
            <a:endCxn id="124" idx="1"/>
          </p:cNvCxnSpPr>
          <p:nvPr/>
        </p:nvCxnSpPr>
        <p:spPr>
          <a:xfrm>
            <a:off x="4571988" y="2926800"/>
            <a:ext cx="1575000" cy="8400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Testing</a:t>
            </a:r>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3"/>
          <p:cNvPicPr preferRelativeResize="0"/>
          <p:nvPr/>
        </p:nvPicPr>
        <p:blipFill>
          <a:blip r:embed="rId3">
            <a:alphaModFix/>
          </a:blip>
          <a:stretch>
            <a:fillRect/>
          </a:stretch>
        </p:blipFill>
        <p:spPr>
          <a:xfrm>
            <a:off x="311708" y="1152475"/>
            <a:ext cx="8520579"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Testing</a:t>
            </a:r>
            <a:endParaRPr/>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0" name="Google Shape;140;p24"/>
          <p:cNvPicPr preferRelativeResize="0"/>
          <p:nvPr/>
        </p:nvPicPr>
        <p:blipFill rotWithShape="1">
          <a:blip r:embed="rId3">
            <a:alphaModFix/>
          </a:blip>
          <a:srcRect b="29389" l="25222" r="35429" t="47736"/>
          <a:stretch/>
        </p:blipFill>
        <p:spPr>
          <a:xfrm>
            <a:off x="116900" y="1144625"/>
            <a:ext cx="4984749" cy="2121625"/>
          </a:xfrm>
          <a:prstGeom prst="rect">
            <a:avLst/>
          </a:prstGeom>
          <a:noFill/>
          <a:ln>
            <a:noFill/>
          </a:ln>
        </p:spPr>
      </p:pic>
      <p:pic>
        <p:nvPicPr>
          <p:cNvPr id="141" name="Google Shape;141;p24"/>
          <p:cNvPicPr preferRelativeResize="0"/>
          <p:nvPr/>
        </p:nvPicPr>
        <p:blipFill rotWithShape="1">
          <a:blip r:embed="rId4">
            <a:alphaModFix/>
          </a:blip>
          <a:srcRect b="61855" l="0" r="51394" t="10437"/>
          <a:stretch/>
        </p:blipFill>
        <p:spPr>
          <a:xfrm>
            <a:off x="2571750" y="2666125"/>
            <a:ext cx="6460524" cy="2021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5"/>
          <p:cNvPicPr preferRelativeResize="0"/>
          <p:nvPr/>
        </p:nvPicPr>
        <p:blipFill>
          <a:blip r:embed="rId3">
            <a:alphaModFix/>
          </a:blip>
          <a:stretch>
            <a:fillRect/>
          </a:stretch>
        </p:blipFill>
        <p:spPr>
          <a:xfrm>
            <a:off x="0" y="1068425"/>
            <a:ext cx="9144000" cy="3185144"/>
          </a:xfrm>
          <a:prstGeom prst="rect">
            <a:avLst/>
          </a:prstGeom>
          <a:noFill/>
          <a:ln>
            <a:noFill/>
          </a:ln>
        </p:spPr>
      </p:pic>
      <p:sp>
        <p:nvSpPr>
          <p:cNvPr id="149" name="Google Shape;149;p25"/>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Suggestions are shown as users type</a:t>
            </a:r>
            <a:endParaRPr sz="2400">
              <a:solidFill>
                <a:srgbClr val="FFFFFF"/>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55" name="Google Shape;15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6" name="Google Shape;156;p26"/>
          <p:cNvPicPr preferRelativeResize="0"/>
          <p:nvPr/>
        </p:nvPicPr>
        <p:blipFill rotWithShape="1">
          <a:blip r:embed="rId3">
            <a:alphaModFix/>
          </a:blip>
          <a:srcRect b="0" l="0" r="0" t="0"/>
          <a:stretch/>
        </p:blipFill>
        <p:spPr>
          <a:xfrm>
            <a:off x="0" y="1068425"/>
            <a:ext cx="9144000" cy="3185144"/>
          </a:xfrm>
          <a:prstGeom prst="rect">
            <a:avLst/>
          </a:prstGeom>
          <a:noFill/>
          <a:ln>
            <a:noFill/>
          </a:ln>
        </p:spPr>
      </p:pic>
      <p:sp>
        <p:nvSpPr>
          <p:cNvPr id="157" name="Google Shape;157;p26"/>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B</a:t>
            </a:r>
            <a:r>
              <a:rPr lang="en" sz="2400">
                <a:solidFill>
                  <a:srgbClr val="FFFFFF"/>
                </a:solidFill>
                <a:latin typeface="Raleway"/>
                <a:ea typeface="Raleway"/>
                <a:cs typeface="Raleway"/>
                <a:sym typeface="Raleway"/>
              </a:rPr>
              <a:t>y pressing the displayed shortcut,</a:t>
            </a:r>
            <a:endParaRPr sz="2400">
              <a:solidFill>
                <a:srgbClr val="FFFFFF"/>
              </a:solidFill>
              <a:latin typeface="Raleway"/>
              <a:ea typeface="Raleway"/>
              <a:cs typeface="Raleway"/>
              <a:sym typeface="Raleway"/>
            </a:endParaRPr>
          </a:p>
          <a:p>
            <a:pPr indent="0" lvl="0" marL="0" rtl="0" algn="ctr">
              <a:spcBef>
                <a:spcPts val="0"/>
              </a:spcBef>
              <a:spcAft>
                <a:spcPts val="0"/>
              </a:spcAft>
              <a:buClr>
                <a:schemeClr val="dk2"/>
              </a:buClr>
              <a:buSzPts val="1100"/>
              <a:buFont typeface="Arial"/>
              <a:buNone/>
            </a:pPr>
            <a:r>
              <a:rPr lang="en" sz="2400">
                <a:solidFill>
                  <a:srgbClr val="FFFFFF"/>
                </a:solidFill>
                <a:latin typeface="Raleway"/>
                <a:ea typeface="Raleway"/>
                <a:cs typeface="Raleway"/>
                <a:sym typeface="Raleway"/>
              </a:rPr>
              <a:t>users can complete their words with the offered suggestions </a:t>
            </a:r>
            <a:endParaRPr sz="2400">
              <a:solidFill>
                <a:srgbClr val="FFFFFF"/>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4" name="Google Shape;164;p27"/>
          <p:cNvPicPr preferRelativeResize="0"/>
          <p:nvPr/>
        </p:nvPicPr>
        <p:blipFill rotWithShape="1">
          <a:blip r:embed="rId3">
            <a:alphaModFix/>
          </a:blip>
          <a:srcRect b="0" l="0" r="0" t="0"/>
          <a:stretch/>
        </p:blipFill>
        <p:spPr>
          <a:xfrm>
            <a:off x="0" y="1068425"/>
            <a:ext cx="9144000" cy="3185144"/>
          </a:xfrm>
          <a:prstGeom prst="rect">
            <a:avLst/>
          </a:prstGeom>
          <a:noFill/>
          <a:ln>
            <a:noFill/>
          </a:ln>
        </p:spPr>
      </p:pic>
      <p:sp>
        <p:nvSpPr>
          <p:cNvPr id="165" name="Google Shape;165;p27"/>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Suggestions are based on text up to the input cursor, delimited by whitespace</a:t>
            </a:r>
            <a:endParaRPr sz="2400">
              <a:solidFill>
                <a:srgbClr val="FFFFFF"/>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28"/>
          <p:cNvPicPr preferRelativeResize="0"/>
          <p:nvPr/>
        </p:nvPicPr>
        <p:blipFill rotWithShape="1">
          <a:blip r:embed="rId3">
            <a:alphaModFix/>
          </a:blip>
          <a:srcRect b="0" l="0" r="0" t="0"/>
          <a:stretch/>
        </p:blipFill>
        <p:spPr>
          <a:xfrm>
            <a:off x="0" y="1068425"/>
            <a:ext cx="9144000" cy="3185144"/>
          </a:xfrm>
          <a:prstGeom prst="rect">
            <a:avLst/>
          </a:prstGeom>
          <a:noFill/>
          <a:ln>
            <a:noFill/>
          </a:ln>
        </p:spPr>
      </p:pic>
      <p:sp>
        <p:nvSpPr>
          <p:cNvPr id="173" name="Google Shape;173;p28"/>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Word completion performed in the middle of text separates the trailing text with a whitespace.</a:t>
            </a:r>
            <a:endParaRPr sz="2400">
              <a:solidFill>
                <a:srgbClr val="FFFFFF"/>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79" name="Google Shape;179;p29"/>
          <p:cNvSpPr txBox="1"/>
          <p:nvPr>
            <p:ph idx="1" type="body"/>
          </p:nvPr>
        </p:nvSpPr>
        <p:spPr>
          <a:xfrm>
            <a:off x="311700" y="1152475"/>
            <a:ext cx="39999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Frontend</a:t>
            </a:r>
            <a:endParaRPr b="1" sz="2400">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80" name="Google Shape;180;p29"/>
          <p:cNvSpPr txBox="1"/>
          <p:nvPr>
            <p:ph idx="2" type="body"/>
          </p:nvPr>
        </p:nvSpPr>
        <p:spPr>
          <a:xfrm>
            <a:off x="4832400" y="1068425"/>
            <a:ext cx="39999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Backend</a:t>
            </a:r>
            <a:endParaRPr b="1" sz="2400">
              <a:solidFill>
                <a:srgbClr val="000000"/>
              </a:solidFill>
            </a:endParaRPr>
          </a:p>
          <a:p>
            <a:pPr indent="0" lvl="0" marL="0" rtl="0" algn="l">
              <a:spcBef>
                <a:spcPts val="1600"/>
              </a:spcBef>
              <a:spcAft>
                <a:spcPts val="1600"/>
              </a:spcAft>
              <a:buNone/>
            </a:pPr>
            <a:r>
              <a:t/>
            </a:r>
            <a:endParaRPr/>
          </a:p>
        </p:txBody>
      </p:sp>
      <p:pic>
        <p:nvPicPr>
          <p:cNvPr id="181" name="Google Shape;181;p29"/>
          <p:cNvPicPr preferRelativeResize="0"/>
          <p:nvPr/>
        </p:nvPicPr>
        <p:blipFill>
          <a:blip r:embed="rId3">
            <a:alphaModFix/>
          </a:blip>
          <a:stretch>
            <a:fillRect/>
          </a:stretch>
        </p:blipFill>
        <p:spPr>
          <a:xfrm>
            <a:off x="4832400" y="1836700"/>
            <a:ext cx="3054225" cy="3054225"/>
          </a:xfrm>
          <a:prstGeom prst="rect">
            <a:avLst/>
          </a:prstGeom>
          <a:noFill/>
          <a:ln>
            <a:noFill/>
          </a:ln>
        </p:spPr>
      </p:pic>
      <p:pic>
        <p:nvPicPr>
          <p:cNvPr id="182" name="Google Shape;182;p29"/>
          <p:cNvPicPr preferRelativeResize="0"/>
          <p:nvPr/>
        </p:nvPicPr>
        <p:blipFill>
          <a:blip r:embed="rId4">
            <a:alphaModFix/>
          </a:blip>
          <a:stretch>
            <a:fillRect/>
          </a:stretch>
        </p:blipFill>
        <p:spPr>
          <a:xfrm>
            <a:off x="311700" y="1808200"/>
            <a:ext cx="2988950" cy="311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251200" y="475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&amp; Goals</a:t>
            </a:r>
            <a:endParaRPr/>
          </a:p>
        </p:txBody>
      </p:sp>
      <p:sp>
        <p:nvSpPr>
          <p:cNvPr id="188" name="Google Shape;188;p30"/>
          <p:cNvSpPr txBox="1"/>
          <p:nvPr>
            <p:ph idx="1" type="body"/>
          </p:nvPr>
        </p:nvSpPr>
        <p:spPr>
          <a:xfrm>
            <a:off x="352050" y="1142375"/>
            <a:ext cx="6219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000000"/>
                </a:solidFill>
              </a:rPr>
              <a:t>Week 1</a:t>
            </a:r>
            <a:r>
              <a:rPr b="1" lang="en" sz="2400">
                <a:solidFill>
                  <a:srgbClr val="000000"/>
                </a:solidFill>
              </a:rPr>
              <a:t>:</a:t>
            </a:r>
            <a:r>
              <a:rPr b="1" lang="en">
                <a:solidFill>
                  <a:srgbClr val="000000"/>
                </a:solidFill>
              </a:rPr>
              <a:t> </a:t>
            </a:r>
            <a:r>
              <a:rPr lang="en">
                <a:solidFill>
                  <a:schemeClr val="dk2"/>
                </a:solidFill>
                <a:latin typeface="Raleway"/>
                <a:ea typeface="Raleway"/>
                <a:cs typeface="Raleway"/>
                <a:sym typeface="Raleway"/>
              </a:rPr>
              <a:t>fully integrated front and back end with both models</a:t>
            </a:r>
            <a:endParaRPr>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a:solidFill>
                <a:schemeClr val="dk2"/>
              </a:solidFill>
              <a:latin typeface="Raleway"/>
              <a:ea typeface="Raleway"/>
              <a:cs typeface="Raleway"/>
              <a:sym typeface="Raleway"/>
            </a:endParaRPr>
          </a:p>
          <a:p>
            <a:pPr indent="0" lvl="0" marL="0" rtl="0" algn="l">
              <a:lnSpc>
                <a:spcPct val="115000"/>
              </a:lnSpc>
              <a:spcBef>
                <a:spcPts val="0"/>
              </a:spcBef>
              <a:spcAft>
                <a:spcPts val="0"/>
              </a:spcAft>
              <a:buNone/>
            </a:pPr>
            <a:r>
              <a:rPr b="1" lang="en" sz="2200">
                <a:solidFill>
                  <a:srgbClr val="000000"/>
                </a:solidFill>
              </a:rPr>
              <a:t>Week 2: </a:t>
            </a:r>
            <a:r>
              <a:rPr lang="en">
                <a:solidFill>
                  <a:schemeClr val="dk2"/>
                </a:solidFill>
                <a:latin typeface="Raleway"/>
                <a:ea typeface="Raleway"/>
                <a:cs typeface="Raleway"/>
                <a:sym typeface="Raleway"/>
              </a:rPr>
              <a:t>client required features: profanity filter, erase search history (non-personalized), customizable word set</a:t>
            </a:r>
            <a:endParaRPr>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a:solidFill>
                <a:schemeClr val="dk2"/>
              </a:solidFill>
              <a:latin typeface="Raleway"/>
              <a:ea typeface="Raleway"/>
              <a:cs typeface="Raleway"/>
              <a:sym typeface="Raleway"/>
            </a:endParaRPr>
          </a:p>
          <a:p>
            <a:pPr indent="0" lvl="0" marL="0" rtl="0" algn="l">
              <a:lnSpc>
                <a:spcPct val="115000"/>
              </a:lnSpc>
              <a:spcBef>
                <a:spcPts val="0"/>
              </a:spcBef>
              <a:spcAft>
                <a:spcPts val="0"/>
              </a:spcAft>
              <a:buNone/>
            </a:pPr>
            <a:r>
              <a:rPr b="1" lang="en" sz="2200">
                <a:solidFill>
                  <a:srgbClr val="000000"/>
                </a:solidFill>
              </a:rPr>
              <a:t>Week 3:</a:t>
            </a:r>
            <a:r>
              <a:rPr b="1" lang="en">
                <a:solidFill>
                  <a:srgbClr val="000000"/>
                </a:solidFill>
              </a:rPr>
              <a:t> </a:t>
            </a:r>
            <a:r>
              <a:rPr lang="en">
                <a:solidFill>
                  <a:schemeClr val="dk2"/>
                </a:solidFill>
                <a:latin typeface="Raleway"/>
                <a:ea typeface="Raleway"/>
                <a:cs typeface="Raleway"/>
                <a:sym typeface="Raleway"/>
              </a:rPr>
              <a:t>polished final product, more models with greater capabilities</a:t>
            </a:r>
            <a:endParaRPr b="1">
              <a:solidFill>
                <a:srgbClr val="000000"/>
              </a:solidFill>
            </a:endParaRPr>
          </a:p>
        </p:txBody>
      </p:sp>
      <p:pic>
        <p:nvPicPr>
          <p:cNvPr id="189" name="Google Shape;189;p30"/>
          <p:cNvPicPr preferRelativeResize="0"/>
          <p:nvPr/>
        </p:nvPicPr>
        <p:blipFill>
          <a:blip r:embed="rId3">
            <a:alphaModFix/>
          </a:blip>
          <a:stretch>
            <a:fillRect/>
          </a:stretch>
        </p:blipFill>
        <p:spPr>
          <a:xfrm>
            <a:off x="6686850" y="2973506"/>
            <a:ext cx="2145451" cy="2015544"/>
          </a:xfrm>
          <a:prstGeom prst="rect">
            <a:avLst/>
          </a:prstGeom>
          <a:noFill/>
          <a:ln>
            <a:noFill/>
          </a:ln>
        </p:spPr>
      </p:pic>
      <p:pic>
        <p:nvPicPr>
          <p:cNvPr id="190" name="Google Shape;190;p30"/>
          <p:cNvPicPr preferRelativeResize="0"/>
          <p:nvPr/>
        </p:nvPicPr>
        <p:blipFill>
          <a:blip r:embed="rId4">
            <a:alphaModFix/>
          </a:blip>
          <a:stretch>
            <a:fillRect/>
          </a:stretch>
        </p:blipFill>
        <p:spPr>
          <a:xfrm>
            <a:off x="6686850" y="328750"/>
            <a:ext cx="2291900" cy="2051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4" name="Shape 194"/>
        <p:cNvGrpSpPr/>
        <p:nvPr/>
      </p:nvGrpSpPr>
      <p:grpSpPr>
        <a:xfrm>
          <a:off x="0" y="0"/>
          <a:ext cx="0" cy="0"/>
          <a:chOff x="0" y="0"/>
          <a:chExt cx="0" cy="0"/>
        </a:xfrm>
      </p:grpSpPr>
      <p:sp>
        <p:nvSpPr>
          <p:cNvPr id="195" name="Google Shape;195;p31"/>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TabX: 2.1</a:t>
            </a:r>
            <a:endParaRPr/>
          </a:p>
        </p:txBody>
      </p:sp>
      <p:sp>
        <p:nvSpPr>
          <p:cNvPr id="196" name="Google Shape;196;p31"/>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assistant plug-in for browsers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World Needs a Writing Assistant</a:t>
            </a:r>
            <a:endParaRPr/>
          </a:p>
        </p:txBody>
      </p:sp>
      <p:sp>
        <p:nvSpPr>
          <p:cNvPr id="65" name="Google Shape;65;p14"/>
          <p:cNvSpPr txBox="1"/>
          <p:nvPr>
            <p:ph idx="1" type="body"/>
          </p:nvPr>
        </p:nvSpPr>
        <p:spPr>
          <a:xfrm>
            <a:off x="174350" y="1139900"/>
            <a:ext cx="511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6" name="Google Shape;66;p14"/>
          <p:cNvPicPr preferRelativeResize="0"/>
          <p:nvPr/>
        </p:nvPicPr>
        <p:blipFill>
          <a:blip r:embed="rId3">
            <a:alphaModFix/>
          </a:blip>
          <a:stretch>
            <a:fillRect/>
          </a:stretch>
        </p:blipFill>
        <p:spPr>
          <a:xfrm>
            <a:off x="372175" y="1068422"/>
            <a:ext cx="4919576" cy="1765134"/>
          </a:xfrm>
          <a:prstGeom prst="rect">
            <a:avLst/>
          </a:prstGeom>
          <a:noFill/>
          <a:ln>
            <a:noFill/>
          </a:ln>
        </p:spPr>
      </p:pic>
      <p:pic>
        <p:nvPicPr>
          <p:cNvPr id="67" name="Google Shape;67;p14"/>
          <p:cNvPicPr preferRelativeResize="0"/>
          <p:nvPr/>
        </p:nvPicPr>
        <p:blipFill rotWithShape="1">
          <a:blip r:embed="rId4">
            <a:alphaModFix/>
          </a:blip>
          <a:srcRect b="50409" l="0" r="0" t="0"/>
          <a:stretch/>
        </p:blipFill>
        <p:spPr>
          <a:xfrm>
            <a:off x="3297275" y="3194868"/>
            <a:ext cx="5117400" cy="17068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77625" y="43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a:t>
            </a:r>
            <a:r>
              <a:rPr lang="en"/>
              <a:t>lient</a:t>
            </a:r>
            <a:endParaRPr/>
          </a:p>
        </p:txBody>
      </p:sp>
      <p:pic>
        <p:nvPicPr>
          <p:cNvPr id="202" name="Google Shape;202;p32"/>
          <p:cNvPicPr preferRelativeResize="0"/>
          <p:nvPr/>
        </p:nvPicPr>
        <p:blipFill>
          <a:blip r:embed="rId3">
            <a:alphaModFix/>
          </a:blip>
          <a:stretch>
            <a:fillRect/>
          </a:stretch>
        </p:blipFill>
        <p:spPr>
          <a:xfrm>
            <a:off x="4340722" y="239750"/>
            <a:ext cx="4112875" cy="2789200"/>
          </a:xfrm>
          <a:prstGeom prst="rect">
            <a:avLst/>
          </a:prstGeom>
          <a:noFill/>
          <a:ln>
            <a:noFill/>
          </a:ln>
        </p:spPr>
      </p:pic>
      <p:pic>
        <p:nvPicPr>
          <p:cNvPr id="203" name="Google Shape;203;p32"/>
          <p:cNvPicPr preferRelativeResize="0"/>
          <p:nvPr/>
        </p:nvPicPr>
        <p:blipFill>
          <a:blip r:embed="rId4">
            <a:alphaModFix/>
          </a:blip>
          <a:stretch>
            <a:fillRect/>
          </a:stretch>
        </p:blipFill>
        <p:spPr>
          <a:xfrm>
            <a:off x="544157" y="1332050"/>
            <a:ext cx="2880894" cy="3728200"/>
          </a:xfrm>
          <a:prstGeom prst="rect">
            <a:avLst/>
          </a:prstGeom>
          <a:noFill/>
          <a:ln>
            <a:noFill/>
          </a:ln>
        </p:spPr>
      </p:pic>
      <p:pic>
        <p:nvPicPr>
          <p:cNvPr id="204" name="Google Shape;204;p32"/>
          <p:cNvPicPr preferRelativeResize="0"/>
          <p:nvPr/>
        </p:nvPicPr>
        <p:blipFill>
          <a:blip r:embed="rId5">
            <a:alphaModFix/>
          </a:blip>
          <a:stretch>
            <a:fillRect/>
          </a:stretch>
        </p:blipFill>
        <p:spPr>
          <a:xfrm>
            <a:off x="5238689" y="3380000"/>
            <a:ext cx="2594504" cy="1680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2165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Status Update</a:t>
            </a:r>
            <a:endParaRPr/>
          </a:p>
        </p:txBody>
      </p:sp>
      <p:sp>
        <p:nvSpPr>
          <p:cNvPr id="210" name="Google Shape;210;p33"/>
          <p:cNvSpPr txBox="1"/>
          <p:nvPr>
            <p:ph idx="1" type="body"/>
          </p:nvPr>
        </p:nvSpPr>
        <p:spPr>
          <a:xfrm>
            <a:off x="311700" y="961900"/>
            <a:ext cx="5727900" cy="39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rgbClr val="000000"/>
                </a:solidFill>
                <a:latin typeface="Raleway"/>
                <a:ea typeface="Raleway"/>
                <a:cs typeface="Raleway"/>
                <a:sym typeface="Raleway"/>
              </a:rPr>
              <a:t>Front-end</a:t>
            </a:r>
            <a:endParaRPr b="1" sz="2400" u="sng">
              <a:solidFill>
                <a:srgbClr val="000000"/>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a:solidFill>
                  <a:srgbClr val="000000"/>
                </a:solidFill>
              </a:rPr>
              <a:t>Created an interface with the backend</a:t>
            </a:r>
            <a:endParaRPr b="1" sz="2400" u="sng">
              <a:solidFill>
                <a:srgbClr val="000000"/>
              </a:solidFill>
              <a:latin typeface="Raleway"/>
              <a:ea typeface="Raleway"/>
              <a:cs typeface="Raleway"/>
              <a:sym typeface="Raleway"/>
            </a:endParaRPr>
          </a:p>
          <a:p>
            <a:pPr indent="0" lvl="0" marL="0" rtl="0" algn="l">
              <a:spcBef>
                <a:spcPts val="1600"/>
              </a:spcBef>
              <a:spcAft>
                <a:spcPts val="0"/>
              </a:spcAft>
              <a:buClr>
                <a:schemeClr val="dk2"/>
              </a:buClr>
              <a:buSzPts val="1100"/>
              <a:buFont typeface="Arial"/>
              <a:buNone/>
            </a:pPr>
            <a:r>
              <a:rPr lang="en">
                <a:solidFill>
                  <a:srgbClr val="000000"/>
                </a:solidFill>
              </a:rPr>
              <a:t>Integration of models</a:t>
            </a:r>
            <a:endParaRPr>
              <a:solidFill>
                <a:srgbClr val="000000"/>
              </a:solidFill>
            </a:endParaRPr>
          </a:p>
          <a:p>
            <a:pPr indent="0" lvl="0" marL="0" rtl="0" algn="l">
              <a:spcBef>
                <a:spcPts val="0"/>
              </a:spcBef>
              <a:spcAft>
                <a:spcPts val="0"/>
              </a:spcAft>
              <a:buNone/>
            </a:pPr>
            <a:r>
              <a:t/>
            </a:r>
            <a:endParaRPr>
              <a:solidFill>
                <a:srgbClr val="000000"/>
              </a:solidFill>
              <a:latin typeface="Raleway"/>
              <a:ea typeface="Raleway"/>
              <a:cs typeface="Raleway"/>
              <a:sym typeface="Raleway"/>
            </a:endParaRPr>
          </a:p>
          <a:p>
            <a:pPr indent="0" lvl="0" marL="0" rtl="0" algn="l">
              <a:spcBef>
                <a:spcPts val="0"/>
              </a:spcBef>
              <a:spcAft>
                <a:spcPts val="0"/>
              </a:spcAft>
              <a:buNone/>
            </a:pPr>
            <a:r>
              <a:rPr b="1" lang="en" sz="2400" u="sng">
                <a:solidFill>
                  <a:srgbClr val="000000"/>
                </a:solidFill>
                <a:latin typeface="Raleway"/>
                <a:ea typeface="Raleway"/>
                <a:cs typeface="Raleway"/>
                <a:sym typeface="Raleway"/>
              </a:rPr>
              <a:t>Back-end</a:t>
            </a:r>
            <a:endParaRPr b="1" sz="2400" u="sng">
              <a:solidFill>
                <a:srgbClr val="000000"/>
              </a:solidFill>
              <a:latin typeface="Raleway"/>
              <a:ea typeface="Raleway"/>
              <a:cs typeface="Raleway"/>
              <a:sym typeface="Raleway"/>
            </a:endParaRPr>
          </a:p>
          <a:p>
            <a:pPr indent="0" lvl="0" marL="0" rtl="0" algn="l">
              <a:spcBef>
                <a:spcPts val="0"/>
              </a:spcBef>
              <a:spcAft>
                <a:spcPts val="0"/>
              </a:spcAft>
              <a:buNone/>
            </a:pPr>
            <a:r>
              <a:rPr lang="en">
                <a:solidFill>
                  <a:srgbClr val="000000"/>
                </a:solidFill>
              </a:rPr>
              <a:t>Implemented/improved functional word prediction &amp; completion models</a:t>
            </a:r>
            <a:endParaRPr>
              <a:solidFill>
                <a:srgbClr val="000000"/>
              </a:solidFill>
            </a:endParaRPr>
          </a:p>
          <a:p>
            <a:pPr indent="0" lvl="0" marL="0" rtl="0" algn="l">
              <a:spcBef>
                <a:spcPts val="0"/>
              </a:spcBef>
              <a:spcAft>
                <a:spcPts val="0"/>
              </a:spcAft>
              <a:buNone/>
            </a:pPr>
            <a:r>
              <a:t/>
            </a:r>
            <a:endParaRPr b="1" sz="2400" u="sng">
              <a:solidFill>
                <a:srgbClr val="000000"/>
              </a:solidFill>
              <a:latin typeface="Raleway"/>
              <a:ea typeface="Raleway"/>
              <a:cs typeface="Raleway"/>
              <a:sym typeface="Raleway"/>
            </a:endParaRPr>
          </a:p>
          <a:p>
            <a:pPr indent="0" lvl="0" marL="0" rtl="0" algn="l">
              <a:spcBef>
                <a:spcPts val="0"/>
              </a:spcBef>
              <a:spcAft>
                <a:spcPts val="0"/>
              </a:spcAft>
              <a:buNone/>
            </a:pPr>
            <a:r>
              <a:rPr b="1" lang="en" sz="2400" u="sng">
                <a:solidFill>
                  <a:srgbClr val="000000"/>
                </a:solidFill>
                <a:latin typeface="Raleway"/>
                <a:ea typeface="Raleway"/>
                <a:cs typeface="Raleway"/>
                <a:sym typeface="Raleway"/>
              </a:rPr>
              <a:t>Challenges</a:t>
            </a:r>
            <a:endParaRPr>
              <a:solidFill>
                <a:srgbClr val="000000"/>
              </a:solidFill>
            </a:endParaRPr>
          </a:p>
          <a:p>
            <a:pPr indent="0" lvl="0" marL="0" rtl="0" algn="l">
              <a:spcBef>
                <a:spcPts val="0"/>
              </a:spcBef>
              <a:spcAft>
                <a:spcPts val="0"/>
              </a:spcAft>
              <a:buNone/>
            </a:pPr>
            <a:r>
              <a:rPr lang="en">
                <a:solidFill>
                  <a:srgbClr val="000000"/>
                </a:solidFill>
              </a:rPr>
              <a:t>Conforming to Chrome</a:t>
            </a:r>
            <a:endParaRPr>
              <a:solidFill>
                <a:srgbClr val="000000"/>
              </a:solidFill>
            </a:endParaRPr>
          </a:p>
        </p:txBody>
      </p:sp>
      <p:pic>
        <p:nvPicPr>
          <p:cNvPr id="211" name="Google Shape;211;p33"/>
          <p:cNvPicPr preferRelativeResize="0"/>
          <p:nvPr/>
        </p:nvPicPr>
        <p:blipFill>
          <a:blip r:embed="rId3">
            <a:alphaModFix/>
          </a:blip>
          <a:stretch>
            <a:fillRect/>
          </a:stretch>
        </p:blipFill>
        <p:spPr>
          <a:xfrm>
            <a:off x="5783550" y="384175"/>
            <a:ext cx="3105474" cy="1899500"/>
          </a:xfrm>
          <a:prstGeom prst="rect">
            <a:avLst/>
          </a:prstGeom>
          <a:noFill/>
          <a:ln>
            <a:noFill/>
          </a:ln>
        </p:spPr>
      </p:pic>
      <p:pic>
        <p:nvPicPr>
          <p:cNvPr id="212" name="Google Shape;212;p33"/>
          <p:cNvPicPr preferRelativeResize="0"/>
          <p:nvPr/>
        </p:nvPicPr>
        <p:blipFill>
          <a:blip r:embed="rId4">
            <a:alphaModFix/>
          </a:blip>
          <a:stretch>
            <a:fillRect/>
          </a:stretch>
        </p:blipFill>
        <p:spPr>
          <a:xfrm>
            <a:off x="6177938" y="2824250"/>
            <a:ext cx="2162575" cy="2162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6" name="Shape 216"/>
        <p:cNvGrpSpPr/>
        <p:nvPr/>
      </p:nvGrpSpPr>
      <p:grpSpPr>
        <a:xfrm>
          <a:off x="0" y="0"/>
          <a:ext cx="0" cy="0"/>
          <a:chOff x="0" y="0"/>
          <a:chExt cx="0" cy="0"/>
        </a:xfrm>
      </p:grpSpPr>
      <p:sp>
        <p:nvSpPr>
          <p:cNvPr id="217" name="Google Shape;217;p34"/>
          <p:cNvSpPr txBox="1"/>
          <p:nvPr/>
        </p:nvSpPr>
        <p:spPr>
          <a:xfrm>
            <a:off x="564975" y="4236225"/>
            <a:ext cx="80874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18" name="Google Shape;218;p34"/>
          <p:cNvGraphicFramePr/>
          <p:nvPr/>
        </p:nvGraphicFramePr>
        <p:xfrm>
          <a:off x="-12" y="612995"/>
          <a:ext cx="3000000" cy="3000000"/>
        </p:xfrm>
        <a:graphic>
          <a:graphicData uri="http://schemas.openxmlformats.org/drawingml/2006/table">
            <a:tbl>
              <a:tblPr>
                <a:noFill/>
                <a:tableStyleId>{1B9B190D-712F-4ABF-A24D-1A8D491E965D}</a:tableStyleId>
              </a:tblPr>
              <a:tblGrid>
                <a:gridCol w="955675"/>
                <a:gridCol w="2819275"/>
                <a:gridCol w="3135800"/>
                <a:gridCol w="2233250"/>
              </a:tblGrid>
              <a:tr h="460825">
                <a:tc>
                  <a:txBody>
                    <a:bodyPr>
                      <a:noAutofit/>
                    </a:bodyPr>
                    <a:lstStyle/>
                    <a:p>
                      <a:pPr indent="0" lvl="0" marL="0" rtl="0" algn="ctr">
                        <a:spcBef>
                          <a:spcPts val="0"/>
                        </a:spcBef>
                        <a:spcAft>
                          <a:spcPts val="0"/>
                        </a:spcAft>
                        <a:buNone/>
                      </a:pPr>
                      <a:r>
                        <a:t/>
                      </a:r>
                      <a:endParaRPr sz="1200">
                        <a:latin typeface="Raleway"/>
                        <a:ea typeface="Raleway"/>
                        <a:cs typeface="Raleway"/>
                        <a:sym typeface="Raleway"/>
                      </a:endParaRPr>
                    </a:p>
                  </a:txBody>
                  <a:tcPr marT="91425" marB="91425" marR="91425" marL="91425"/>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2.2</a:t>
                      </a:r>
                      <a:endParaRPr b="1">
                        <a:latin typeface="Raleway"/>
                        <a:ea typeface="Raleway"/>
                        <a:cs typeface="Raleway"/>
                        <a:sym typeface="Raleway"/>
                      </a:endParaRPr>
                    </a:p>
                  </a:txBody>
                  <a:tcPr marT="91425" marB="91425" marR="91425" marL="91425"/>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3.1</a:t>
                      </a:r>
                      <a:endParaRPr b="1">
                        <a:latin typeface="Raleway"/>
                        <a:ea typeface="Raleway"/>
                        <a:cs typeface="Raleway"/>
                        <a:sym typeface="Raleway"/>
                      </a:endParaRPr>
                    </a:p>
                  </a:txBody>
                  <a:tcPr marT="91425" marB="91425" marR="91425" marL="91425"/>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3.2</a:t>
                      </a:r>
                      <a:endParaRPr b="1">
                        <a:latin typeface="Raleway"/>
                        <a:ea typeface="Raleway"/>
                        <a:cs typeface="Raleway"/>
                        <a:sym typeface="Raleway"/>
                      </a:endParaRPr>
                    </a:p>
                  </a:txBody>
                  <a:tcPr marT="91425" marB="91425" marR="91425" marL="91425"/>
                </a:tc>
              </a:tr>
              <a:tr h="2043650">
                <a:tc>
                  <a:txBody>
                    <a:bodyPr>
                      <a:noAutofit/>
                    </a:bodyPr>
                    <a:lstStyle/>
                    <a:p>
                      <a:pPr indent="0" lvl="0" marL="0" rtl="0" algn="ctr">
                        <a:spcBef>
                          <a:spcPts val="0"/>
                        </a:spcBef>
                        <a:spcAft>
                          <a:spcPts val="0"/>
                        </a:spcAft>
                        <a:buNone/>
                      </a:pPr>
                      <a:r>
                        <a:rPr b="1" lang="en">
                          <a:latin typeface="Raleway"/>
                          <a:ea typeface="Raleway"/>
                          <a:cs typeface="Raleway"/>
                          <a:sym typeface="Raleway"/>
                        </a:rPr>
                        <a:t>Khayyon</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Create the another display method for suggestions as a bar instead of a table</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I</a:t>
                      </a:r>
                      <a:r>
                        <a:rPr lang="en" sz="1300">
                          <a:latin typeface="Source Sans Pro"/>
                          <a:ea typeface="Source Sans Pro"/>
                          <a:cs typeface="Source Sans Pro"/>
                          <a:sym typeface="Source Sans Pro"/>
                        </a:rPr>
                        <a:t>mprove accessibility by developing means to set </a:t>
                      </a:r>
                      <a:r>
                        <a:rPr lang="en" sz="1300">
                          <a:latin typeface="Source Sans Pro"/>
                          <a:ea typeface="Source Sans Pro"/>
                          <a:cs typeface="Source Sans Pro"/>
                          <a:sym typeface="Source Sans Pro"/>
                        </a:rPr>
                        <a:t>font size and color of suggestions and how they presented</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Clr>
                          <a:schemeClr val="dk2"/>
                        </a:buClr>
                        <a:buSzPts val="1100"/>
                        <a:buFont typeface="Arial"/>
                        <a:buNone/>
                      </a:pPr>
                      <a:r>
                        <a:rPr lang="en" sz="1300">
                          <a:solidFill>
                            <a:srgbClr val="2D3B45"/>
                          </a:solidFill>
                          <a:latin typeface="Source Sans Pro"/>
                          <a:ea typeface="Source Sans Pro"/>
                          <a:cs typeface="Source Sans Pro"/>
                          <a:sym typeface="Source Sans Pro"/>
                        </a:rPr>
                        <a:t>R</a:t>
                      </a:r>
                      <a:r>
                        <a:rPr lang="en" sz="1300">
                          <a:solidFill>
                            <a:srgbClr val="2D3B45"/>
                          </a:solidFill>
                          <a:latin typeface="Source Sans Pro"/>
                          <a:ea typeface="Source Sans Pro"/>
                          <a:cs typeface="Source Sans Pro"/>
                          <a:sym typeface="Source Sans Pro"/>
                        </a:rPr>
                        <a:t>efactor/remove accessibility features and UI display methods  based on UI feedback</a:t>
                      </a:r>
                      <a:endParaRPr sz="1300">
                        <a:solidFill>
                          <a:srgbClr val="2D3B45"/>
                        </a:solidFill>
                        <a:latin typeface="Source Sans Pro"/>
                        <a:ea typeface="Source Sans Pro"/>
                        <a:cs typeface="Source Sans Pro"/>
                        <a:sym typeface="Source Sans Pro"/>
                      </a:endParaRPr>
                    </a:p>
                    <a:p>
                      <a:pPr indent="0" lvl="0" marL="0" rtl="0" algn="l">
                        <a:spcBef>
                          <a:spcPts val="1300"/>
                        </a:spcBef>
                        <a:spcAft>
                          <a:spcPts val="0"/>
                        </a:spcAft>
                        <a:buNone/>
                      </a:pPr>
                      <a:r>
                        <a:rPr lang="en" sz="1300">
                          <a:solidFill>
                            <a:srgbClr val="2D3B45"/>
                          </a:solidFill>
                          <a:latin typeface="Source Sans Pro"/>
                          <a:ea typeface="Source Sans Pro"/>
                          <a:cs typeface="Source Sans Pro"/>
                          <a:sym typeface="Source Sans Pro"/>
                        </a:rPr>
                        <a:t>Apply filters to what text fields we do not want the extension to provide suggestion/predictions (password fields)</a:t>
                      </a:r>
                      <a:endParaRPr sz="1300">
                        <a:solidFill>
                          <a:srgbClr val="2D3B45"/>
                        </a:solidFill>
                        <a:latin typeface="Source Sans Pro"/>
                        <a:ea typeface="Source Sans Pro"/>
                        <a:cs typeface="Source Sans Pro"/>
                        <a:sym typeface="Source Sans Pro"/>
                      </a:endParaRPr>
                    </a:p>
                    <a:p>
                      <a:pPr indent="0" lvl="0" marL="0" rtl="0" algn="l">
                        <a:spcBef>
                          <a:spcPts val="1300"/>
                        </a:spcBef>
                        <a:spcAft>
                          <a:spcPts val="0"/>
                        </a:spcAft>
                        <a:buClr>
                          <a:schemeClr val="dk2"/>
                        </a:buClr>
                        <a:buSzPts val="1100"/>
                        <a:buFont typeface="Arial"/>
                        <a:buNone/>
                      </a:pPr>
                      <a:r>
                        <a:rPr lang="en" sz="1300">
                          <a:solidFill>
                            <a:schemeClr val="dk2"/>
                          </a:solidFill>
                          <a:latin typeface="Source Sans Pro"/>
                          <a:ea typeface="Source Sans Pro"/>
                          <a:cs typeface="Source Sans Pro"/>
                          <a:sym typeface="Source Sans Pro"/>
                        </a:rPr>
                        <a:t>Create UI logic as needed for other writing assistant services</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Bug Hunting </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Update and finalize README.md file in the repo</a:t>
                      </a:r>
                      <a:endParaRPr sz="1300">
                        <a:latin typeface="Source Sans Pro"/>
                        <a:ea typeface="Source Sans Pro"/>
                        <a:cs typeface="Source Sans Pro"/>
                        <a:sym typeface="Source Sans Pro"/>
                      </a:endParaRPr>
                    </a:p>
                  </a:txBody>
                  <a:tcPr marT="91425" marB="91425" marR="91425" marL="91425"/>
                </a:tc>
              </a:tr>
              <a:tr h="2026025">
                <a:tc>
                  <a:txBody>
                    <a:bodyPr>
                      <a:noAutofit/>
                    </a:bodyPr>
                    <a:lstStyle/>
                    <a:p>
                      <a:pPr indent="0" lvl="0" marL="0" rtl="0" algn="ctr">
                        <a:spcBef>
                          <a:spcPts val="0"/>
                        </a:spcBef>
                        <a:spcAft>
                          <a:spcPts val="0"/>
                        </a:spcAft>
                        <a:buNone/>
                      </a:pPr>
                      <a:r>
                        <a:rPr b="1" lang="en">
                          <a:latin typeface="Raleway"/>
                          <a:ea typeface="Raleway"/>
                          <a:cs typeface="Raleway"/>
                          <a:sym typeface="Raleway"/>
                        </a:rPr>
                        <a:t>Miguel</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Polish up tabular suggestions display for word completion  for consistent display across different websites</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Create UI logic for word prediction and make it seamless with UI logic for word completion</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Refactor by removing duplicate code, consistent styling, and creating more modular scripts, each with a single responsibility.</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Create settings for TabX to allow users to pick what writing assistant services they want</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Finalize instructional material on how to use TabX</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300">
                          <a:solidFill>
                            <a:schemeClr val="dk2"/>
                          </a:solidFill>
                          <a:latin typeface="Source Sans Pro"/>
                          <a:ea typeface="Source Sans Pro"/>
                          <a:cs typeface="Source Sans Pro"/>
                          <a:sym typeface="Source Sans Pro"/>
                        </a:rPr>
                        <a:t>General code cleaning and documentation</a:t>
                      </a:r>
                      <a:endParaRPr sz="1300">
                        <a:latin typeface="Source Sans Pro"/>
                        <a:ea typeface="Source Sans Pro"/>
                        <a:cs typeface="Source Sans Pro"/>
                        <a:sym typeface="Source Sans Pro"/>
                      </a:endParaRPr>
                    </a:p>
                  </a:txBody>
                  <a:tcPr marT="91425" marB="91425" marR="91425" marL="91425"/>
                </a:tc>
              </a:tr>
            </a:tbl>
          </a:graphicData>
        </a:graphic>
      </p:graphicFrame>
      <p:sp>
        <p:nvSpPr>
          <p:cNvPr id="219" name="Google Shape;219;p34"/>
          <p:cNvSpPr txBox="1"/>
          <p:nvPr/>
        </p:nvSpPr>
        <p:spPr>
          <a:xfrm>
            <a:off x="188575" y="0"/>
            <a:ext cx="24150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Front-end Plan</a:t>
            </a:r>
            <a:endParaRPr b="1" sz="24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3" name="Shape 223"/>
        <p:cNvGrpSpPr/>
        <p:nvPr/>
      </p:nvGrpSpPr>
      <p:grpSpPr>
        <a:xfrm>
          <a:off x="0" y="0"/>
          <a:ext cx="0" cy="0"/>
          <a:chOff x="0" y="0"/>
          <a:chExt cx="0" cy="0"/>
        </a:xfrm>
      </p:grpSpPr>
      <p:graphicFrame>
        <p:nvGraphicFramePr>
          <p:cNvPr id="224" name="Google Shape;224;p35"/>
          <p:cNvGraphicFramePr/>
          <p:nvPr/>
        </p:nvGraphicFramePr>
        <p:xfrm>
          <a:off x="0" y="598295"/>
          <a:ext cx="3000000" cy="3000000"/>
        </p:xfrm>
        <a:graphic>
          <a:graphicData uri="http://schemas.openxmlformats.org/drawingml/2006/table">
            <a:tbl>
              <a:tblPr>
                <a:noFill/>
                <a:tableStyleId>{1B9B190D-712F-4ABF-A24D-1A8D491E965D}</a:tableStyleId>
              </a:tblPr>
              <a:tblGrid>
                <a:gridCol w="920550"/>
                <a:gridCol w="3085900"/>
                <a:gridCol w="2899350"/>
                <a:gridCol w="2238175"/>
              </a:tblGrid>
              <a:tr h="391525">
                <a:tc>
                  <a:txBody>
                    <a:bodyPr>
                      <a:noAutofit/>
                    </a:bodyPr>
                    <a:lstStyle/>
                    <a:p>
                      <a:pPr indent="0" lvl="0" marL="0" rtl="0" algn="l">
                        <a:spcBef>
                          <a:spcPts val="0"/>
                        </a:spcBef>
                        <a:spcAft>
                          <a:spcPts val="0"/>
                        </a:spcAft>
                        <a:buNone/>
                      </a:pPr>
                      <a:r>
                        <a:t/>
                      </a:r>
                      <a:endParaRPr b="1">
                        <a:latin typeface="Raleway"/>
                        <a:ea typeface="Raleway"/>
                        <a:cs typeface="Raleway"/>
                        <a:sym typeface="Raleway"/>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2.2</a:t>
                      </a:r>
                      <a:endParaRPr b="1" sz="1200">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3.1</a:t>
                      </a:r>
                      <a:endParaRPr b="1" sz="1200">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3.2</a:t>
                      </a:r>
                      <a:endParaRPr b="1">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09250">
                <a:tc>
                  <a:txBody>
                    <a:bodyPr>
                      <a:noAutofit/>
                    </a:bodyPr>
                    <a:lstStyle/>
                    <a:p>
                      <a:pPr indent="0" lvl="0" marL="0" rtl="0" algn="ctr">
                        <a:spcBef>
                          <a:spcPts val="0"/>
                        </a:spcBef>
                        <a:spcAft>
                          <a:spcPts val="0"/>
                        </a:spcAft>
                        <a:buNone/>
                      </a:pPr>
                      <a:r>
                        <a:rPr b="1" lang="en">
                          <a:latin typeface="Raleway"/>
                          <a:ea typeface="Raleway"/>
                          <a:cs typeface="Raleway"/>
                          <a:sym typeface="Raleway"/>
                        </a:rPr>
                        <a:t>Mishig</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JS API to the word prediction model</a:t>
                      </a:r>
                      <a:endParaRPr sz="1300">
                        <a:solidFill>
                          <a:schemeClr val="dk2"/>
                        </a:solidFill>
                        <a:latin typeface="Source Sans Pro"/>
                        <a:ea typeface="Source Sans Pro"/>
                        <a:cs typeface="Source Sans Pro"/>
                        <a:sym typeface="Source Sans Pro"/>
                      </a:endParaRPr>
                    </a:p>
                    <a:p>
                      <a:pPr indent="0" lvl="0" marL="914400" rtl="0" algn="l">
                        <a:spcBef>
                          <a:spcPts val="0"/>
                        </a:spcBef>
                        <a:spcAft>
                          <a:spcPts val="0"/>
                        </a:spcAft>
                        <a:buClr>
                          <a:schemeClr val="dk2"/>
                        </a:buClr>
                        <a:buSzPts val="1100"/>
                        <a:buFont typeface="Arial"/>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Integrate word prediction model with front-end</a:t>
                      </a:r>
                      <a:endParaRPr sz="1300">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Optimize word prediction model inference speed</a:t>
                      </a:r>
                      <a:endParaRPr sz="1300">
                        <a:solidFill>
                          <a:schemeClr val="dk2"/>
                        </a:solidFill>
                        <a:latin typeface="Source Sans Pro"/>
                        <a:ea typeface="Source Sans Pro"/>
                        <a:cs typeface="Source Sans Pro"/>
                        <a:sym typeface="Source Sans Pro"/>
                      </a:endParaRPr>
                    </a:p>
                    <a:p>
                      <a:pPr indent="0" lvl="0" marL="914400" rtl="0" algn="l">
                        <a:spcBef>
                          <a:spcPts val="0"/>
                        </a:spcBef>
                        <a:spcAft>
                          <a:spcPts val="0"/>
                        </a:spcAft>
                        <a:buClr>
                          <a:schemeClr val="dk2"/>
                        </a:buClr>
                        <a:buSzPts val="1100"/>
                        <a:buFont typeface="Arial"/>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Train word prediction on bigger and more relevant dataset</a:t>
                      </a:r>
                      <a:endParaRPr sz="1300">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Refactor and test</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If time left, try for a stretch goal: new feature</a:t>
                      </a:r>
                      <a:endParaRPr sz="1300">
                        <a:solidFill>
                          <a:schemeClr val="dk2"/>
                        </a:solidFill>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r>
              <a:tr h="1484375">
                <a:tc>
                  <a:txBody>
                    <a:bodyPr>
                      <a:noAutofit/>
                    </a:bodyPr>
                    <a:lstStyle/>
                    <a:p>
                      <a:pPr indent="0" lvl="0" marL="0" rtl="0" algn="ctr">
                        <a:spcBef>
                          <a:spcPts val="0"/>
                        </a:spcBef>
                        <a:spcAft>
                          <a:spcPts val="0"/>
                        </a:spcAft>
                        <a:buNone/>
                      </a:pPr>
                      <a:r>
                        <a:rPr b="1" lang="en">
                          <a:latin typeface="Raleway"/>
                          <a:ea typeface="Raleway"/>
                          <a:cs typeface="Raleway"/>
                          <a:sym typeface="Raleway"/>
                        </a:rPr>
                        <a:t>Nicole</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I</a:t>
                      </a:r>
                      <a:r>
                        <a:rPr lang="en" sz="1300">
                          <a:latin typeface="Source Sans Pro"/>
                          <a:ea typeface="Source Sans Pro"/>
                          <a:cs typeface="Source Sans Pro"/>
                          <a:sym typeface="Source Sans Pro"/>
                        </a:rPr>
                        <a:t>ntegrate training for word prediction &amp; completion models</a:t>
                      </a:r>
                      <a:endParaRPr sz="1300">
                        <a:latin typeface="Source Sans Pro"/>
                        <a:ea typeface="Source Sans Pro"/>
                        <a:cs typeface="Source Sans Pro"/>
                        <a:sym typeface="Source Sans Pro"/>
                      </a:endParaRPr>
                    </a:p>
                    <a:p>
                      <a:pPr indent="0" lvl="0" marL="91440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A</a:t>
                      </a:r>
                      <a:r>
                        <a:rPr lang="en" sz="1300">
                          <a:solidFill>
                            <a:schemeClr val="dk2"/>
                          </a:solidFill>
                          <a:latin typeface="Source Sans Pro"/>
                          <a:ea typeface="Source Sans Pro"/>
                          <a:cs typeface="Source Sans Pro"/>
                          <a:sym typeface="Source Sans Pro"/>
                        </a:rPr>
                        <a:t>dd ability to customize word suggestion set</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Help organize user testing</a:t>
                      </a:r>
                      <a:endParaRPr sz="1300">
                        <a:solidFill>
                          <a:schemeClr val="dk2"/>
                        </a:solidFill>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Implement abbreviation expansion model and profanity filter</a:t>
                      </a:r>
                      <a:endParaRPr sz="1300">
                        <a:latin typeface="Source Sans Pro"/>
                        <a:ea typeface="Source Sans Pro"/>
                        <a:cs typeface="Source Sans Pro"/>
                        <a:sym typeface="Source Sans Pro"/>
                      </a:endParaRPr>
                    </a:p>
                    <a:p>
                      <a:pPr indent="0" lvl="0" marL="45720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Modify </a:t>
                      </a:r>
                      <a:r>
                        <a:rPr lang="en" sz="1300">
                          <a:latin typeface="Source Sans Pro"/>
                          <a:ea typeface="Source Sans Pro"/>
                          <a:cs typeface="Source Sans Pro"/>
                          <a:sym typeface="Source Sans Pro"/>
                        </a:rPr>
                        <a:t>back-end</a:t>
                      </a:r>
                      <a:r>
                        <a:rPr lang="en" sz="1300">
                          <a:latin typeface="Source Sans Pro"/>
                          <a:ea typeface="Source Sans Pro"/>
                          <a:cs typeface="Source Sans Pro"/>
                          <a:sym typeface="Source Sans Pro"/>
                        </a:rPr>
                        <a:t> models based on feedback from user testing</a:t>
                      </a:r>
                      <a:endParaRPr sz="1300">
                        <a:latin typeface="Source Sans Pro"/>
                        <a:ea typeface="Source Sans Pro"/>
                        <a:cs typeface="Source Sans Pro"/>
                        <a:sym typeface="Source Sans Pro"/>
                      </a:endParaRPr>
                    </a:p>
                    <a:p>
                      <a:pPr indent="0" lvl="0" marL="45720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Help gather feedback from user testing</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&amp; fully integrate all back-end models with frontend</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SzPts val="1100"/>
                        <a:buFont typeface="Arial"/>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Clean up code, update documentation</a:t>
                      </a:r>
                      <a:endParaRPr sz="1300">
                        <a:latin typeface="Source Sans Pro"/>
                        <a:ea typeface="Source Sans Pro"/>
                        <a:cs typeface="Source Sans Pro"/>
                        <a:sym typeface="Source Sans Pro"/>
                      </a:endParaRPr>
                    </a:p>
                  </a:txBody>
                  <a:tcPr marT="91425" marB="91425" marR="91425" marL="91425"/>
                </a:tc>
              </a:tr>
              <a:tr h="1296800">
                <a:tc>
                  <a:txBody>
                    <a:bodyPr>
                      <a:noAutofit/>
                    </a:bodyPr>
                    <a:lstStyle/>
                    <a:p>
                      <a:pPr indent="0" lvl="0" marL="0" rtl="0" algn="ctr">
                        <a:spcBef>
                          <a:spcPts val="0"/>
                        </a:spcBef>
                        <a:spcAft>
                          <a:spcPts val="0"/>
                        </a:spcAft>
                        <a:buNone/>
                      </a:pPr>
                      <a:r>
                        <a:rPr b="1" lang="en">
                          <a:latin typeface="Raleway"/>
                          <a:ea typeface="Raleway"/>
                          <a:cs typeface="Raleway"/>
                          <a:sym typeface="Raleway"/>
                        </a:rPr>
                        <a:t>Russell</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a:t>
                      </a:r>
                      <a:r>
                        <a:rPr lang="en" sz="1300">
                          <a:solidFill>
                            <a:schemeClr val="dk2"/>
                          </a:solidFill>
                          <a:latin typeface="Source Sans Pro"/>
                          <a:ea typeface="Source Sans Pro"/>
                          <a:cs typeface="Source Sans Pro"/>
                          <a:sym typeface="Source Sans Pro"/>
                        </a:rPr>
                        <a:t>ntegrate training for word prediction &amp; completion models</a:t>
                      </a:r>
                      <a:endParaRPr sz="1300">
                        <a:solidFill>
                          <a:schemeClr val="dk2"/>
                        </a:solidFill>
                        <a:latin typeface="Source Sans Pro"/>
                        <a:ea typeface="Source Sans Pro"/>
                        <a:cs typeface="Source Sans Pro"/>
                        <a:sym typeface="Source Sans Pro"/>
                      </a:endParaRPr>
                    </a:p>
                    <a:p>
                      <a:pPr indent="0" lvl="0" marL="9144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Incorporate metrics for user testing &amp; organize user testing</a:t>
                      </a:r>
                      <a:endParaRPr sz="1300">
                        <a:solidFill>
                          <a:schemeClr val="dk2"/>
                        </a:solidFill>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word completion model</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User testing &amp; gather feedback</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Potentially implement an autocorrect feature</a:t>
                      </a:r>
                      <a:endParaRPr sz="1300">
                        <a:solidFill>
                          <a:schemeClr val="dk2"/>
                        </a:solidFill>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&amp; f</a:t>
                      </a:r>
                      <a:r>
                        <a:rPr lang="en" sz="1300">
                          <a:solidFill>
                            <a:schemeClr val="dk2"/>
                          </a:solidFill>
                          <a:latin typeface="Source Sans Pro"/>
                          <a:ea typeface="Source Sans Pro"/>
                          <a:cs typeface="Source Sans Pro"/>
                          <a:sym typeface="Source Sans Pro"/>
                        </a:rPr>
                        <a:t>ully integrate all back-end models with frontend</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Clean up code, update documentation</a:t>
                      </a:r>
                      <a:endParaRPr sz="1300">
                        <a:latin typeface="Source Sans Pro"/>
                        <a:ea typeface="Source Sans Pro"/>
                        <a:cs typeface="Source Sans Pro"/>
                        <a:sym typeface="Source Sans Pro"/>
                      </a:endParaRPr>
                    </a:p>
                  </a:txBody>
                  <a:tcPr marT="91425" marB="91425" marR="91425" marL="91425"/>
                </a:tc>
              </a:tr>
            </a:tbl>
          </a:graphicData>
        </a:graphic>
      </p:graphicFrame>
      <p:sp>
        <p:nvSpPr>
          <p:cNvPr id="225" name="Google Shape;225;p35"/>
          <p:cNvSpPr txBox="1"/>
          <p:nvPr/>
        </p:nvSpPr>
        <p:spPr>
          <a:xfrm>
            <a:off x="209500" y="0"/>
            <a:ext cx="24150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Back</a:t>
            </a:r>
            <a:r>
              <a:rPr b="1" lang="en" sz="2400">
                <a:latin typeface="Raleway"/>
                <a:ea typeface="Raleway"/>
                <a:cs typeface="Raleway"/>
                <a:sym typeface="Raleway"/>
              </a:rPr>
              <a:t>-end Plan</a:t>
            </a:r>
            <a:endParaRPr b="1" sz="2400">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and Specifications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3025" y="17807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Stories</a:t>
            </a:r>
            <a:endParaRPr/>
          </a:p>
        </p:txBody>
      </p:sp>
      <p:graphicFrame>
        <p:nvGraphicFramePr>
          <p:cNvPr id="236" name="Google Shape;236;p37"/>
          <p:cNvGraphicFramePr/>
          <p:nvPr/>
        </p:nvGraphicFramePr>
        <p:xfrm>
          <a:off x="550350" y="915925"/>
          <a:ext cx="3000000" cy="3000000"/>
        </p:xfrm>
        <a:graphic>
          <a:graphicData uri="http://schemas.openxmlformats.org/drawingml/2006/table">
            <a:tbl>
              <a:tblPr>
                <a:noFill/>
                <a:tableStyleId>{AAA3A4C4-3E9A-42DC-B51D-D99DDABB9F7E}</a:tableStyleId>
              </a:tblPr>
              <a:tblGrid>
                <a:gridCol w="8043275"/>
              </a:tblGrid>
              <a:tr h="55147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person who makes frequent spelling mistakes, I want to be able to have spelling corrections suggested to me, so that I may type more accurately.</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r h="49902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technologically challenged user, I want the suggestions to be presented in a tabular format, so that I can understand what my options are.</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980000"/>
                      </a:solidFill>
                      <a:prstDash val="solid"/>
                      <a:round/>
                      <a:headEnd len="sm" w="sm" type="none"/>
                      <a:tailEnd len="sm" w="sm" type="none"/>
                    </a:lnB>
                    <a:solidFill>
                      <a:srgbClr val="D0E0E3"/>
                    </a:solidFill>
                  </a:tcPr>
                </a:tc>
              </a:tr>
              <a:tr h="372650">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slow typer, I want to have suggestions for the word I am typing, so that I can write more quickly..</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r h="55142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layman writer, I want to have suggestions for what the next word would be, so that I can quickly type common phrases.</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980000"/>
                      </a:solidFill>
                      <a:prstDash val="solid"/>
                      <a:round/>
                      <a:headEnd len="sm" w="sm" type="none"/>
                      <a:tailEnd len="sm" w="sm" type="none"/>
                    </a:lnB>
                    <a:solidFill>
                      <a:srgbClr val="D0E0E3"/>
                    </a:solidFill>
                  </a:tcPr>
                </a:tc>
              </a:tr>
              <a:tr h="51997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to be able to manually toggle between horizontal and vertical options for spelling corrections, so I can customize the app to my preference.</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D0E0E3"/>
                    </a:solidFill>
                  </a:tcPr>
                </a:tc>
              </a:tr>
            </a:tbl>
          </a:graphicData>
        </a:graphic>
      </p:graphicFrame>
      <p:graphicFrame>
        <p:nvGraphicFramePr>
          <p:cNvPr id="237" name="Google Shape;237;p37"/>
          <p:cNvGraphicFramePr/>
          <p:nvPr/>
        </p:nvGraphicFramePr>
        <p:xfrm>
          <a:off x="550338" y="3410475"/>
          <a:ext cx="3000000" cy="3000000"/>
        </p:xfrm>
        <a:graphic>
          <a:graphicData uri="http://schemas.openxmlformats.org/drawingml/2006/table">
            <a:tbl>
              <a:tblPr>
                <a:noFill/>
                <a:tableStyleId>{AAA3A4C4-3E9A-42DC-B51D-D99DDABB9F7E}</a:tableStyleId>
              </a:tblPr>
              <a:tblGrid>
                <a:gridCol w="8043275"/>
              </a:tblGrid>
              <a:tr h="53957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to be able to turn the application on and off, so that I can easily customize my browser experience.</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bl>
          </a:graphicData>
        </a:graphic>
      </p:graphicFrame>
      <p:graphicFrame>
        <p:nvGraphicFramePr>
          <p:cNvPr id="238" name="Google Shape;238;p37"/>
          <p:cNvGraphicFramePr/>
          <p:nvPr/>
        </p:nvGraphicFramePr>
        <p:xfrm>
          <a:off x="550350" y="3950050"/>
          <a:ext cx="3000000" cy="3000000"/>
        </p:xfrm>
        <a:graphic>
          <a:graphicData uri="http://schemas.openxmlformats.org/drawingml/2006/table">
            <a:tbl>
              <a:tblPr>
                <a:noFill/>
                <a:tableStyleId>{AAA3A4C4-3E9A-42DC-B51D-D99DDABB9F7E}</a:tableStyleId>
              </a:tblPr>
              <a:tblGrid>
                <a:gridCol w="8043275"/>
              </a:tblGrid>
              <a:tr h="421700">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to be able to change the font size so that I can clearly see the text and suggestions.</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r h="421700">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the recommendation font to be the font that is being typed.</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2" name="Shape 242"/>
        <p:cNvGrpSpPr/>
        <p:nvPr/>
      </p:nvGrpSpPr>
      <p:grpSpPr>
        <a:xfrm>
          <a:off x="0" y="0"/>
          <a:ext cx="0" cy="0"/>
          <a:chOff x="0" y="0"/>
          <a:chExt cx="0" cy="0"/>
        </a:xfrm>
      </p:grpSpPr>
      <p:pic>
        <p:nvPicPr>
          <p:cNvPr id="243" name="Google Shape;243;p38"/>
          <p:cNvPicPr preferRelativeResize="0"/>
          <p:nvPr/>
        </p:nvPicPr>
        <p:blipFill rotWithShape="1">
          <a:blip r:embed="rId3">
            <a:alphaModFix/>
          </a:blip>
          <a:srcRect b="8172" l="0" r="0" t="0"/>
          <a:stretch/>
        </p:blipFill>
        <p:spPr>
          <a:xfrm>
            <a:off x="894675" y="0"/>
            <a:ext cx="7476574"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7" name="Shape 247"/>
        <p:cNvGrpSpPr/>
        <p:nvPr/>
      </p:nvGrpSpPr>
      <p:grpSpPr>
        <a:xfrm>
          <a:off x="0" y="0"/>
          <a:ext cx="0" cy="0"/>
          <a:chOff x="0" y="0"/>
          <a:chExt cx="0" cy="0"/>
        </a:xfrm>
      </p:grpSpPr>
      <p:pic>
        <p:nvPicPr>
          <p:cNvPr id="248" name="Google Shape;248;p39"/>
          <p:cNvPicPr preferRelativeResize="0"/>
          <p:nvPr/>
        </p:nvPicPr>
        <p:blipFill>
          <a:blip r:embed="rId3">
            <a:alphaModFix/>
          </a:blip>
          <a:stretch>
            <a:fillRect/>
          </a:stretch>
        </p:blipFill>
        <p:spPr>
          <a:xfrm>
            <a:off x="100100" y="843275"/>
            <a:ext cx="8956601" cy="3263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2" name="Shape 252"/>
        <p:cNvGrpSpPr/>
        <p:nvPr/>
      </p:nvGrpSpPr>
      <p:grpSpPr>
        <a:xfrm>
          <a:off x="0" y="0"/>
          <a:ext cx="0" cy="0"/>
          <a:chOff x="0" y="0"/>
          <a:chExt cx="0" cy="0"/>
        </a:xfrm>
      </p:grpSpPr>
      <p:graphicFrame>
        <p:nvGraphicFramePr>
          <p:cNvPr id="253" name="Google Shape;253;p40"/>
          <p:cNvGraphicFramePr/>
          <p:nvPr/>
        </p:nvGraphicFramePr>
        <p:xfrm>
          <a:off x="488650" y="786150"/>
          <a:ext cx="3000000" cy="3000000"/>
        </p:xfrm>
        <a:graphic>
          <a:graphicData uri="http://schemas.openxmlformats.org/drawingml/2006/table">
            <a:tbl>
              <a:tblPr>
                <a:noFill/>
                <a:tableStyleId>{AAA3A4C4-3E9A-42DC-B51D-D99DDABB9F7E}</a:tableStyleId>
              </a:tblPr>
              <a:tblGrid>
                <a:gridCol w="1571625"/>
              </a:tblGrid>
              <a:tr h="396625">
                <a:tc>
                  <a:txBody>
                    <a:bodyPr>
                      <a:noAutofit/>
                    </a:bodyPr>
                    <a:lstStyle/>
                    <a:p>
                      <a:pPr indent="0" lvl="0" marL="38100" marR="38100" rtl="0" algn="l">
                        <a:lnSpc>
                          <a:spcPct val="115000"/>
                        </a:lnSpc>
                        <a:spcBef>
                          <a:spcPts val="0"/>
                        </a:spcBef>
                        <a:spcAft>
                          <a:spcPts val="0"/>
                        </a:spcAft>
                        <a:buNone/>
                      </a:pPr>
                      <a:r>
                        <a:rPr lang="en"/>
                        <a:t>I went to the |</a:t>
                      </a:r>
                      <a:endParaRPr/>
                    </a:p>
                  </a:txBody>
                  <a:tcPr marT="91425" marB="91425" marR="91425" marL="91425">
                    <a:lnL cap="flat" cmpd="sng" w="3175">
                      <a:solidFill>
                        <a:srgbClr val="000000"/>
                      </a:solidFill>
                      <a:prstDash val="solid"/>
                      <a:round/>
                      <a:headEnd len="sm" w="sm" type="none"/>
                      <a:tailEnd len="sm" w="sm" type="none"/>
                    </a:lnL>
                    <a:lnR cap="flat" cmpd="sng" w="3175">
                      <a:solidFill>
                        <a:srgbClr val="000000"/>
                      </a:solidFill>
                      <a:prstDash val="solid"/>
                      <a:round/>
                      <a:headEnd len="sm" w="sm" type="none"/>
                      <a:tailEnd len="sm" w="sm" type="none"/>
                    </a:lnR>
                    <a:lnT cap="flat" cmpd="sng" w="3175">
                      <a:solidFill>
                        <a:srgbClr val="000000"/>
                      </a:solidFill>
                      <a:prstDash val="solid"/>
                      <a:round/>
                      <a:headEnd len="sm" w="sm" type="none"/>
                      <a:tailEnd len="sm" w="sm" type="none"/>
                    </a:lnT>
                    <a:lnB cap="flat" cmpd="sng" w="3175">
                      <a:solidFill>
                        <a:srgbClr val="000000"/>
                      </a:solidFill>
                      <a:prstDash val="solid"/>
                      <a:round/>
                      <a:headEnd len="sm" w="sm" type="none"/>
                      <a:tailEnd len="sm" w="sm" type="none"/>
                    </a:lnB>
                    <a:solidFill>
                      <a:srgbClr val="FFFFFF"/>
                    </a:solidFill>
                  </a:tcPr>
                </a:tc>
              </a:tr>
            </a:tbl>
          </a:graphicData>
        </a:graphic>
      </p:graphicFrame>
      <p:graphicFrame>
        <p:nvGraphicFramePr>
          <p:cNvPr id="254" name="Google Shape;254;p40"/>
          <p:cNvGraphicFramePr/>
          <p:nvPr/>
        </p:nvGraphicFramePr>
        <p:xfrm>
          <a:off x="1635050" y="1216650"/>
          <a:ext cx="3000000" cy="3000000"/>
        </p:xfrm>
        <a:graphic>
          <a:graphicData uri="http://schemas.openxmlformats.org/drawingml/2006/table">
            <a:tbl>
              <a:tblPr>
                <a:noFill/>
                <a:tableStyleId>{AAA3A4C4-3E9A-42DC-B51D-D99DDABB9F7E}</a:tableStyleId>
              </a:tblPr>
              <a:tblGrid>
                <a:gridCol w="304800"/>
                <a:gridCol w="876300"/>
              </a:tblGrid>
              <a:tr h="575">
                <a:tc>
                  <a:txBody>
                    <a:bodyPr>
                      <a:noAutofit/>
                    </a:bodyPr>
                    <a:lstStyle/>
                    <a:p>
                      <a:pPr indent="0" lvl="0" marL="0" rtl="0" algn="l">
                        <a:lnSpc>
                          <a:spcPct val="115000"/>
                        </a:lnSpc>
                        <a:spcBef>
                          <a:spcPts val="0"/>
                        </a:spcBef>
                        <a:spcAft>
                          <a:spcPts val="0"/>
                        </a:spcAft>
                        <a:buNone/>
                      </a:pPr>
                      <a:r>
                        <a:rPr lang="en"/>
                        <a:t>1</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movies</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2</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store</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3</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mall</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bl>
          </a:graphicData>
        </a:graphic>
      </p:graphicFrame>
      <p:sp>
        <p:nvSpPr>
          <p:cNvPr id="255" name="Google Shape;255;p40"/>
          <p:cNvSpPr txBox="1"/>
          <p:nvPr/>
        </p:nvSpPr>
        <p:spPr>
          <a:xfrm>
            <a:off x="152400" y="2523450"/>
            <a:ext cx="3000000" cy="24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As a layman writer,</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 I want to have suggestions for what the next word would be,</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so that I can quickly type common phrases.</a:t>
            </a:r>
            <a:endParaRPr/>
          </a:p>
        </p:txBody>
      </p:sp>
      <p:sp>
        <p:nvSpPr>
          <p:cNvPr id="256" name="Google Shape;256;p40"/>
          <p:cNvSpPr txBox="1"/>
          <p:nvPr/>
        </p:nvSpPr>
        <p:spPr>
          <a:xfrm>
            <a:off x="3152400" y="2602500"/>
            <a:ext cx="3000000" cy="2243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As a person who makes frequent spelling mistakes,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I want to be able to have spelling corrections suggested to me,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so that I may type more accurately.</a:t>
            </a:r>
            <a:endParaRPr>
              <a:solidFill>
                <a:schemeClr val="dk2"/>
              </a:solidFill>
              <a:latin typeface="Source Sans Pro"/>
              <a:ea typeface="Source Sans Pro"/>
              <a:cs typeface="Source Sans Pro"/>
              <a:sym typeface="Source Sans Pro"/>
            </a:endParaRPr>
          </a:p>
        </p:txBody>
      </p:sp>
      <p:graphicFrame>
        <p:nvGraphicFramePr>
          <p:cNvPr id="257" name="Google Shape;257;p40"/>
          <p:cNvGraphicFramePr/>
          <p:nvPr/>
        </p:nvGraphicFramePr>
        <p:xfrm>
          <a:off x="3775500" y="786150"/>
          <a:ext cx="3000000" cy="3000000"/>
        </p:xfrm>
        <a:graphic>
          <a:graphicData uri="http://schemas.openxmlformats.org/drawingml/2006/table">
            <a:tbl>
              <a:tblPr>
                <a:noFill/>
                <a:tableStyleId>{AAA3A4C4-3E9A-42DC-B51D-D99DDABB9F7E}</a:tableStyleId>
              </a:tblPr>
              <a:tblGrid>
                <a:gridCol w="1571625"/>
              </a:tblGrid>
              <a:tr h="396625">
                <a:tc>
                  <a:txBody>
                    <a:bodyPr>
                      <a:noAutofit/>
                    </a:bodyPr>
                    <a:lstStyle/>
                    <a:p>
                      <a:pPr indent="0" lvl="0" marL="38100" marR="38100" rtl="0" algn="l">
                        <a:lnSpc>
                          <a:spcPct val="115000"/>
                        </a:lnSpc>
                        <a:spcBef>
                          <a:spcPts val="0"/>
                        </a:spcBef>
                        <a:spcAft>
                          <a:spcPts val="0"/>
                        </a:spcAft>
                        <a:buNone/>
                      </a:pPr>
                      <a:r>
                        <a:rPr lang="en"/>
                        <a:t>Helo</a:t>
                      </a:r>
                      <a:r>
                        <a:rPr lang="en"/>
                        <a:t>|</a:t>
                      </a:r>
                      <a:endParaRPr/>
                    </a:p>
                  </a:txBody>
                  <a:tcPr marT="91425" marB="91425" marR="91425" marL="91425">
                    <a:lnL cap="flat" cmpd="sng" w="3175">
                      <a:solidFill>
                        <a:srgbClr val="000000"/>
                      </a:solidFill>
                      <a:prstDash val="solid"/>
                      <a:round/>
                      <a:headEnd len="sm" w="sm" type="none"/>
                      <a:tailEnd len="sm" w="sm" type="none"/>
                    </a:lnL>
                    <a:lnR cap="flat" cmpd="sng" w="3175">
                      <a:solidFill>
                        <a:srgbClr val="000000"/>
                      </a:solidFill>
                      <a:prstDash val="solid"/>
                      <a:round/>
                      <a:headEnd len="sm" w="sm" type="none"/>
                      <a:tailEnd len="sm" w="sm" type="none"/>
                    </a:lnR>
                    <a:lnT cap="flat" cmpd="sng" w="3175">
                      <a:solidFill>
                        <a:srgbClr val="000000"/>
                      </a:solidFill>
                      <a:prstDash val="solid"/>
                      <a:round/>
                      <a:headEnd len="sm" w="sm" type="none"/>
                      <a:tailEnd len="sm" w="sm" type="none"/>
                    </a:lnT>
                    <a:lnB cap="flat" cmpd="sng" w="3175">
                      <a:solidFill>
                        <a:srgbClr val="000000"/>
                      </a:solidFill>
                      <a:prstDash val="solid"/>
                      <a:round/>
                      <a:headEnd len="sm" w="sm" type="none"/>
                      <a:tailEnd len="sm" w="sm" type="none"/>
                    </a:lnB>
                    <a:solidFill>
                      <a:srgbClr val="FFFFFF"/>
                    </a:solidFill>
                  </a:tcPr>
                </a:tc>
              </a:tr>
            </a:tbl>
          </a:graphicData>
        </a:graphic>
      </p:graphicFrame>
      <p:graphicFrame>
        <p:nvGraphicFramePr>
          <p:cNvPr id="258" name="Google Shape;258;p40"/>
          <p:cNvGraphicFramePr/>
          <p:nvPr/>
        </p:nvGraphicFramePr>
        <p:xfrm>
          <a:off x="4348175" y="1216650"/>
          <a:ext cx="3000000" cy="3000000"/>
        </p:xfrm>
        <a:graphic>
          <a:graphicData uri="http://schemas.openxmlformats.org/drawingml/2006/table">
            <a:tbl>
              <a:tblPr>
                <a:noFill/>
                <a:tableStyleId>{AAA3A4C4-3E9A-42DC-B51D-D99DDABB9F7E}</a:tableStyleId>
              </a:tblPr>
              <a:tblGrid>
                <a:gridCol w="304800"/>
                <a:gridCol w="876300"/>
              </a:tblGrid>
              <a:tr h="575">
                <a:tc>
                  <a:txBody>
                    <a:bodyPr>
                      <a:noAutofit/>
                    </a:bodyPr>
                    <a:lstStyle/>
                    <a:p>
                      <a:pPr indent="0" lvl="0" marL="0" rtl="0" algn="l">
                        <a:lnSpc>
                          <a:spcPct val="115000"/>
                        </a:lnSpc>
                        <a:spcBef>
                          <a:spcPts val="0"/>
                        </a:spcBef>
                        <a:spcAft>
                          <a:spcPts val="0"/>
                        </a:spcAft>
                        <a:buNone/>
                      </a:pPr>
                      <a:r>
                        <a:rPr lang="en"/>
                        <a:t>1</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Hello</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2</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Help</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3</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Halo</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bl>
          </a:graphicData>
        </a:graphic>
      </p:graphicFrame>
      <p:sp>
        <p:nvSpPr>
          <p:cNvPr id="259" name="Google Shape;259;p40"/>
          <p:cNvSpPr/>
          <p:nvPr/>
        </p:nvSpPr>
        <p:spPr>
          <a:xfrm>
            <a:off x="3878150" y="1074050"/>
            <a:ext cx="413625" cy="73550"/>
          </a:xfrm>
          <a:custGeom>
            <a:rect b="b" l="l" r="r" t="t"/>
            <a:pathLst>
              <a:path extrusionOk="0" h="2942" w="16545">
                <a:moveTo>
                  <a:pt x="0" y="1335"/>
                </a:moveTo>
                <a:cubicBezTo>
                  <a:pt x="1044" y="1335"/>
                  <a:pt x="5160" y="2757"/>
                  <a:pt x="5871" y="2402"/>
                </a:cubicBezTo>
                <a:cubicBezTo>
                  <a:pt x="6884" y="1896"/>
                  <a:pt x="7141" y="0"/>
                  <a:pt x="8273" y="0"/>
                </a:cubicBezTo>
                <a:cubicBezTo>
                  <a:pt x="11170" y="0"/>
                  <a:pt x="13954" y="3966"/>
                  <a:pt x="16545" y="2669"/>
                </a:cubicBezTo>
              </a:path>
            </a:pathLst>
          </a:custGeom>
          <a:noFill/>
          <a:ln cap="flat" cmpd="sng" w="9525">
            <a:solidFill>
              <a:srgbClr val="FF0000"/>
            </a:solidFill>
            <a:prstDash val="solid"/>
            <a:round/>
            <a:headEnd len="med" w="med" type="none"/>
            <a:tailEnd len="med" w="med" type="none"/>
          </a:ln>
        </p:spPr>
      </p:sp>
      <p:sp>
        <p:nvSpPr>
          <p:cNvPr id="260" name="Google Shape;260;p40"/>
          <p:cNvSpPr txBox="1"/>
          <p:nvPr/>
        </p:nvSpPr>
        <p:spPr>
          <a:xfrm>
            <a:off x="6270925" y="2877600"/>
            <a:ext cx="2475000" cy="169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As one who is hard-of-seeing ,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I want to be able to change the font size of suggestions,</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so that I can clearly see them.</a:t>
            </a:r>
            <a:endParaRPr>
              <a:solidFill>
                <a:schemeClr val="dk2"/>
              </a:solidFill>
              <a:latin typeface="Source Sans Pro"/>
              <a:ea typeface="Source Sans Pro"/>
              <a:cs typeface="Source Sans Pro"/>
              <a:sym typeface="Source Sans Pro"/>
            </a:endParaRPr>
          </a:p>
        </p:txBody>
      </p:sp>
      <p:graphicFrame>
        <p:nvGraphicFramePr>
          <p:cNvPr id="261" name="Google Shape;261;p40"/>
          <p:cNvGraphicFramePr/>
          <p:nvPr/>
        </p:nvGraphicFramePr>
        <p:xfrm>
          <a:off x="6631538" y="786150"/>
          <a:ext cx="3000000" cy="3000000"/>
        </p:xfrm>
        <a:graphic>
          <a:graphicData uri="http://schemas.openxmlformats.org/drawingml/2006/table">
            <a:tbl>
              <a:tblPr>
                <a:noFill/>
                <a:tableStyleId>{AAA3A4C4-3E9A-42DC-B51D-D99DDABB9F7E}</a:tableStyleId>
              </a:tblPr>
              <a:tblGrid>
                <a:gridCol w="1571625"/>
              </a:tblGrid>
              <a:tr h="396625">
                <a:tc>
                  <a:txBody>
                    <a:bodyPr>
                      <a:noAutofit/>
                    </a:bodyPr>
                    <a:lstStyle/>
                    <a:p>
                      <a:pPr indent="0" lvl="0" marL="38100" marR="38100" rtl="0" algn="l">
                        <a:lnSpc>
                          <a:spcPct val="115000"/>
                        </a:lnSpc>
                        <a:spcBef>
                          <a:spcPts val="0"/>
                        </a:spcBef>
                        <a:spcAft>
                          <a:spcPts val="0"/>
                        </a:spcAft>
                        <a:buNone/>
                      </a:pPr>
                      <a:r>
                        <a:rPr lang="en"/>
                        <a:t>Hel</a:t>
                      </a:r>
                      <a:r>
                        <a:rPr lang="en"/>
                        <a:t>o|</a:t>
                      </a:r>
                      <a:endParaRPr/>
                    </a:p>
                  </a:txBody>
                  <a:tcPr marT="91425" marB="91425" marR="91425" marL="91425">
                    <a:lnL cap="flat" cmpd="sng" w="3175">
                      <a:solidFill>
                        <a:srgbClr val="000000"/>
                      </a:solidFill>
                      <a:prstDash val="solid"/>
                      <a:round/>
                      <a:headEnd len="sm" w="sm" type="none"/>
                      <a:tailEnd len="sm" w="sm" type="none"/>
                    </a:lnL>
                    <a:lnR cap="flat" cmpd="sng" w="3175">
                      <a:solidFill>
                        <a:srgbClr val="000000"/>
                      </a:solidFill>
                      <a:prstDash val="solid"/>
                      <a:round/>
                      <a:headEnd len="sm" w="sm" type="none"/>
                      <a:tailEnd len="sm" w="sm" type="none"/>
                    </a:lnR>
                    <a:lnT cap="flat" cmpd="sng" w="3175">
                      <a:solidFill>
                        <a:srgbClr val="000000"/>
                      </a:solidFill>
                      <a:prstDash val="solid"/>
                      <a:round/>
                      <a:headEnd len="sm" w="sm" type="none"/>
                      <a:tailEnd len="sm" w="sm" type="none"/>
                    </a:lnT>
                    <a:lnB cap="flat" cmpd="sng" w="3175">
                      <a:solidFill>
                        <a:srgbClr val="000000"/>
                      </a:solidFill>
                      <a:prstDash val="solid"/>
                      <a:round/>
                      <a:headEnd len="sm" w="sm" type="none"/>
                      <a:tailEnd len="sm" w="sm" type="none"/>
                    </a:lnB>
                    <a:solidFill>
                      <a:srgbClr val="FFFFFF"/>
                    </a:solidFill>
                  </a:tcPr>
                </a:tc>
              </a:tr>
            </a:tbl>
          </a:graphicData>
        </a:graphic>
      </p:graphicFrame>
      <p:graphicFrame>
        <p:nvGraphicFramePr>
          <p:cNvPr id="262" name="Google Shape;262;p40"/>
          <p:cNvGraphicFramePr/>
          <p:nvPr/>
        </p:nvGraphicFramePr>
        <p:xfrm>
          <a:off x="7204213" y="1216650"/>
          <a:ext cx="3000000" cy="3000000"/>
        </p:xfrm>
        <a:graphic>
          <a:graphicData uri="http://schemas.openxmlformats.org/drawingml/2006/table">
            <a:tbl>
              <a:tblPr>
                <a:noFill/>
                <a:tableStyleId>{AAA3A4C4-3E9A-42DC-B51D-D99DDABB9F7E}</a:tableStyleId>
              </a:tblPr>
              <a:tblGrid>
                <a:gridCol w="447625"/>
                <a:gridCol w="1286950"/>
              </a:tblGrid>
              <a:tr h="470900">
                <a:tc>
                  <a:txBody>
                    <a:bodyPr>
                      <a:noAutofit/>
                    </a:bodyPr>
                    <a:lstStyle/>
                    <a:p>
                      <a:pPr indent="0" lvl="0" marL="0" rtl="0" algn="l">
                        <a:lnSpc>
                          <a:spcPct val="115000"/>
                        </a:lnSpc>
                        <a:spcBef>
                          <a:spcPts val="0"/>
                        </a:spcBef>
                        <a:spcAft>
                          <a:spcPts val="0"/>
                        </a:spcAft>
                        <a:buNone/>
                      </a:pPr>
                      <a:r>
                        <a:rPr lang="en" sz="2400"/>
                        <a:t>1</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2400"/>
                        <a:t>Hello</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470900">
                <a:tc>
                  <a:txBody>
                    <a:bodyPr>
                      <a:noAutofit/>
                    </a:bodyPr>
                    <a:lstStyle/>
                    <a:p>
                      <a:pPr indent="0" lvl="0" marL="0" rtl="0" algn="l">
                        <a:lnSpc>
                          <a:spcPct val="115000"/>
                        </a:lnSpc>
                        <a:spcBef>
                          <a:spcPts val="0"/>
                        </a:spcBef>
                        <a:spcAft>
                          <a:spcPts val="0"/>
                        </a:spcAft>
                        <a:buNone/>
                      </a:pPr>
                      <a:r>
                        <a:rPr lang="en" sz="2400"/>
                        <a:t>2</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2400"/>
                        <a:t>Help</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470900">
                <a:tc>
                  <a:txBody>
                    <a:bodyPr>
                      <a:noAutofit/>
                    </a:bodyPr>
                    <a:lstStyle/>
                    <a:p>
                      <a:pPr indent="0" lvl="0" marL="0" rtl="0" algn="l">
                        <a:lnSpc>
                          <a:spcPct val="115000"/>
                        </a:lnSpc>
                        <a:spcBef>
                          <a:spcPts val="0"/>
                        </a:spcBef>
                        <a:spcAft>
                          <a:spcPts val="0"/>
                        </a:spcAft>
                        <a:buNone/>
                      </a:pPr>
                      <a:r>
                        <a:rPr lang="en" sz="2400"/>
                        <a:t>3</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2400"/>
                        <a:t>Halo</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bl>
          </a:graphicData>
        </a:graphic>
      </p:graphicFrame>
      <p:sp>
        <p:nvSpPr>
          <p:cNvPr id="263" name="Google Shape;263;p40"/>
          <p:cNvSpPr txBox="1"/>
          <p:nvPr/>
        </p:nvSpPr>
        <p:spPr>
          <a:xfrm>
            <a:off x="178800" y="111775"/>
            <a:ext cx="87864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User stories and M</a:t>
            </a:r>
            <a:r>
              <a:rPr b="1" lang="en" sz="1800"/>
              <a:t>ock UI</a:t>
            </a:r>
            <a:endParaRPr b="1" sz="1800"/>
          </a:p>
        </p:txBody>
      </p:sp>
      <p:sp>
        <p:nvSpPr>
          <p:cNvPr id="264" name="Google Shape;264;p40"/>
          <p:cNvSpPr/>
          <p:nvPr/>
        </p:nvSpPr>
        <p:spPr>
          <a:xfrm>
            <a:off x="6714400" y="1071400"/>
            <a:ext cx="413625" cy="73550"/>
          </a:xfrm>
          <a:custGeom>
            <a:rect b="b" l="l" r="r" t="t"/>
            <a:pathLst>
              <a:path extrusionOk="0" h="2942" w="16545">
                <a:moveTo>
                  <a:pt x="0" y="1335"/>
                </a:moveTo>
                <a:cubicBezTo>
                  <a:pt x="1044" y="1335"/>
                  <a:pt x="5160" y="2757"/>
                  <a:pt x="5871" y="2402"/>
                </a:cubicBezTo>
                <a:cubicBezTo>
                  <a:pt x="6884" y="1896"/>
                  <a:pt x="7141" y="0"/>
                  <a:pt x="8273" y="0"/>
                </a:cubicBezTo>
                <a:cubicBezTo>
                  <a:pt x="11170" y="0"/>
                  <a:pt x="13954" y="3966"/>
                  <a:pt x="16545" y="2669"/>
                </a:cubicBezTo>
              </a:path>
            </a:pathLst>
          </a:custGeom>
          <a:noFill/>
          <a:ln cap="flat" cmpd="sng" w="9525">
            <a:solidFill>
              <a:srgbClr val="FF0000"/>
            </a:solidFill>
            <a:prstDash val="solid"/>
            <a:round/>
            <a:headEnd len="med" w="med" type="none"/>
            <a:tailEnd len="med" w="med" type="none"/>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271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Next Steps </a:t>
            </a:r>
            <a:endParaRPr/>
          </a:p>
        </p:txBody>
      </p:sp>
      <p:pic>
        <p:nvPicPr>
          <p:cNvPr id="270" name="Google Shape;270;p41"/>
          <p:cNvPicPr preferRelativeResize="0"/>
          <p:nvPr/>
        </p:nvPicPr>
        <p:blipFill>
          <a:blip r:embed="rId3">
            <a:alphaModFix/>
          </a:blip>
          <a:stretch>
            <a:fillRect/>
          </a:stretch>
        </p:blipFill>
        <p:spPr>
          <a:xfrm>
            <a:off x="311700" y="1383150"/>
            <a:ext cx="4984400" cy="2877100"/>
          </a:xfrm>
          <a:prstGeom prst="rect">
            <a:avLst/>
          </a:prstGeom>
          <a:noFill/>
          <a:ln>
            <a:noFill/>
          </a:ln>
        </p:spPr>
      </p:pic>
      <p:pic>
        <p:nvPicPr>
          <p:cNvPr id="271" name="Google Shape;271;p41"/>
          <p:cNvPicPr preferRelativeResize="0"/>
          <p:nvPr/>
        </p:nvPicPr>
        <p:blipFill rotWithShape="1">
          <a:blip r:embed="rId4">
            <a:alphaModFix/>
          </a:blip>
          <a:srcRect b="24464" l="22387" r="42704" t="43837"/>
          <a:stretch/>
        </p:blipFill>
        <p:spPr>
          <a:xfrm>
            <a:off x="5431850" y="1383150"/>
            <a:ext cx="3192048" cy="1629575"/>
          </a:xfrm>
          <a:prstGeom prst="rect">
            <a:avLst/>
          </a:prstGeom>
          <a:noFill/>
          <a:ln>
            <a:noFill/>
          </a:ln>
        </p:spPr>
      </p:pic>
      <p:pic>
        <p:nvPicPr>
          <p:cNvPr id="272" name="Google Shape;272;p41"/>
          <p:cNvPicPr preferRelativeResize="0"/>
          <p:nvPr/>
        </p:nvPicPr>
        <p:blipFill rotWithShape="1">
          <a:blip r:embed="rId5">
            <a:alphaModFix/>
          </a:blip>
          <a:srcRect b="40025" l="21377" r="46413" t="45545"/>
          <a:stretch/>
        </p:blipFill>
        <p:spPr>
          <a:xfrm>
            <a:off x="5431850" y="3345350"/>
            <a:ext cx="3192048" cy="8039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 name="Shape 71"/>
        <p:cNvGrpSpPr/>
        <p:nvPr/>
      </p:nvGrpSpPr>
      <p:grpSpPr>
        <a:xfrm>
          <a:off x="0" y="0"/>
          <a:ext cx="0" cy="0"/>
          <a:chOff x="0" y="0"/>
          <a:chExt cx="0" cy="0"/>
        </a:xfrm>
      </p:grpSpPr>
      <p:sp>
        <p:nvSpPr>
          <p:cNvPr id="72" name="Google Shape;72;p15"/>
          <p:cNvSpPr txBox="1"/>
          <p:nvPr>
            <p:ph type="title"/>
          </p:nvPr>
        </p:nvSpPr>
        <p:spPr>
          <a:xfrm>
            <a:off x="377625" y="43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The </a:t>
            </a:r>
            <a:r>
              <a:rPr lang="en"/>
              <a:t>Public Library</a:t>
            </a:r>
            <a:endParaRPr/>
          </a:p>
        </p:txBody>
      </p:sp>
      <p:pic>
        <p:nvPicPr>
          <p:cNvPr id="73" name="Google Shape;73;p15"/>
          <p:cNvPicPr preferRelativeResize="0"/>
          <p:nvPr/>
        </p:nvPicPr>
        <p:blipFill>
          <a:blip r:embed="rId3">
            <a:alphaModFix/>
          </a:blip>
          <a:stretch>
            <a:fillRect/>
          </a:stretch>
        </p:blipFill>
        <p:spPr>
          <a:xfrm>
            <a:off x="4571997" y="1585225"/>
            <a:ext cx="4112875" cy="2789200"/>
          </a:xfrm>
          <a:prstGeom prst="rect">
            <a:avLst/>
          </a:prstGeom>
          <a:noFill/>
          <a:ln>
            <a:noFill/>
          </a:ln>
        </p:spPr>
      </p:pic>
      <p:pic>
        <p:nvPicPr>
          <p:cNvPr id="74" name="Google Shape;74;p15"/>
          <p:cNvPicPr preferRelativeResize="0"/>
          <p:nvPr/>
        </p:nvPicPr>
        <p:blipFill>
          <a:blip r:embed="rId4">
            <a:alphaModFix/>
          </a:blip>
          <a:stretch>
            <a:fillRect/>
          </a:stretch>
        </p:blipFill>
        <p:spPr>
          <a:xfrm>
            <a:off x="589582" y="1115725"/>
            <a:ext cx="2880894" cy="3728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77625" y="43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a:t>
            </a:r>
            <a:endParaRPr/>
          </a:p>
        </p:txBody>
      </p:sp>
      <p:pic>
        <p:nvPicPr>
          <p:cNvPr id="278" name="Google Shape;278;p42"/>
          <p:cNvPicPr preferRelativeResize="0"/>
          <p:nvPr/>
        </p:nvPicPr>
        <p:blipFill>
          <a:blip r:embed="rId3">
            <a:alphaModFix/>
          </a:blip>
          <a:stretch>
            <a:fillRect/>
          </a:stretch>
        </p:blipFill>
        <p:spPr>
          <a:xfrm>
            <a:off x="4340722" y="239750"/>
            <a:ext cx="4112875" cy="2789200"/>
          </a:xfrm>
          <a:prstGeom prst="rect">
            <a:avLst/>
          </a:prstGeom>
          <a:noFill/>
          <a:ln>
            <a:noFill/>
          </a:ln>
        </p:spPr>
      </p:pic>
      <p:pic>
        <p:nvPicPr>
          <p:cNvPr id="279" name="Google Shape;279;p42"/>
          <p:cNvPicPr preferRelativeResize="0"/>
          <p:nvPr/>
        </p:nvPicPr>
        <p:blipFill>
          <a:blip r:embed="rId4">
            <a:alphaModFix/>
          </a:blip>
          <a:stretch>
            <a:fillRect/>
          </a:stretch>
        </p:blipFill>
        <p:spPr>
          <a:xfrm>
            <a:off x="544157" y="1332050"/>
            <a:ext cx="2880894" cy="3728200"/>
          </a:xfrm>
          <a:prstGeom prst="rect">
            <a:avLst/>
          </a:prstGeom>
          <a:noFill/>
          <a:ln>
            <a:noFill/>
          </a:ln>
        </p:spPr>
      </p:pic>
      <p:pic>
        <p:nvPicPr>
          <p:cNvPr id="280" name="Google Shape;280;p42"/>
          <p:cNvPicPr preferRelativeResize="0"/>
          <p:nvPr/>
        </p:nvPicPr>
        <p:blipFill>
          <a:blip r:embed="rId5">
            <a:alphaModFix/>
          </a:blip>
          <a:stretch>
            <a:fillRect/>
          </a:stretch>
        </p:blipFill>
        <p:spPr>
          <a:xfrm>
            <a:off x="5238689" y="3380000"/>
            <a:ext cx="2594504" cy="1680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4" name="Shape 284"/>
        <p:cNvGrpSpPr/>
        <p:nvPr/>
      </p:nvGrpSpPr>
      <p:grpSpPr>
        <a:xfrm>
          <a:off x="0" y="0"/>
          <a:ext cx="0" cy="0"/>
          <a:chOff x="0" y="0"/>
          <a:chExt cx="0" cy="0"/>
        </a:xfrm>
      </p:grpSpPr>
      <p:pic>
        <p:nvPicPr>
          <p:cNvPr id="285" name="Google Shape;285;p43"/>
          <p:cNvPicPr preferRelativeResize="0"/>
          <p:nvPr/>
        </p:nvPicPr>
        <p:blipFill>
          <a:blip r:embed="rId3">
            <a:alphaModFix/>
          </a:blip>
          <a:stretch>
            <a:fillRect/>
          </a:stretch>
        </p:blipFill>
        <p:spPr>
          <a:xfrm>
            <a:off x="0" y="0"/>
            <a:ext cx="9144001" cy="5143500"/>
          </a:xfrm>
          <a:prstGeom prst="rect">
            <a:avLst/>
          </a:prstGeom>
          <a:noFill/>
          <a:ln>
            <a:noFill/>
          </a:ln>
        </p:spPr>
      </p:pic>
      <p:sp>
        <p:nvSpPr>
          <p:cNvPr id="286" name="Google Shape;286;p43"/>
          <p:cNvSpPr txBox="1"/>
          <p:nvPr/>
        </p:nvSpPr>
        <p:spPr>
          <a:xfrm>
            <a:off x="116700" y="4165200"/>
            <a:ext cx="4455300" cy="6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chemeClr val="dk2"/>
                </a:solidFill>
                <a:latin typeface="Roboto Slab"/>
                <a:ea typeface="Roboto Slab"/>
                <a:cs typeface="Roboto Slab"/>
                <a:sym typeface="Roboto Slab"/>
              </a:rPr>
              <a:t>Improvement of word correction, completion, and prediction models</a:t>
            </a:r>
            <a:endParaRPr b="1" sz="2000"/>
          </a:p>
        </p:txBody>
      </p:sp>
      <p:sp>
        <p:nvSpPr>
          <p:cNvPr id="287" name="Google Shape;287;p43"/>
          <p:cNvSpPr txBox="1"/>
          <p:nvPr/>
        </p:nvSpPr>
        <p:spPr>
          <a:xfrm>
            <a:off x="4637100" y="4165200"/>
            <a:ext cx="4506900" cy="8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Testing on browser</a:t>
            </a:r>
            <a:endParaRPr b="1" sz="2000">
              <a:solidFill>
                <a:srgbClr val="EFEFEF"/>
              </a:solidFill>
              <a:latin typeface="Roboto Slab"/>
              <a:ea typeface="Roboto Slab"/>
              <a:cs typeface="Roboto Slab"/>
              <a:sym typeface="Roboto Slab"/>
            </a:endParaRPr>
          </a:p>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                      Consistent display table</a:t>
            </a:r>
            <a:endParaRPr b="1"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1" name="Shape 291"/>
        <p:cNvGrpSpPr/>
        <p:nvPr/>
      </p:nvGrpSpPr>
      <p:grpSpPr>
        <a:xfrm>
          <a:off x="0" y="0"/>
          <a:ext cx="0" cy="0"/>
          <a:chOff x="0" y="0"/>
          <a:chExt cx="0" cy="0"/>
        </a:xfrm>
      </p:grpSpPr>
      <p:pic>
        <p:nvPicPr>
          <p:cNvPr id="292" name="Google Shape;292;p44"/>
          <p:cNvPicPr preferRelativeResize="0"/>
          <p:nvPr/>
        </p:nvPicPr>
        <p:blipFill>
          <a:blip r:embed="rId3">
            <a:alphaModFix/>
          </a:blip>
          <a:stretch>
            <a:fillRect/>
          </a:stretch>
        </p:blipFill>
        <p:spPr>
          <a:xfrm>
            <a:off x="401150" y="240675"/>
            <a:ext cx="8263551"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6" name="Shape 296"/>
        <p:cNvGrpSpPr/>
        <p:nvPr/>
      </p:nvGrpSpPr>
      <p:grpSpPr>
        <a:xfrm>
          <a:off x="0" y="0"/>
          <a:ext cx="0" cy="0"/>
          <a:chOff x="0" y="0"/>
          <a:chExt cx="0" cy="0"/>
        </a:xfrm>
      </p:grpSpPr>
      <p:pic>
        <p:nvPicPr>
          <p:cNvPr id="297" name="Google Shape;297;p45"/>
          <p:cNvPicPr preferRelativeResize="0"/>
          <p:nvPr/>
        </p:nvPicPr>
        <p:blipFill>
          <a:blip r:embed="rId3">
            <a:alphaModFix/>
          </a:blip>
          <a:stretch>
            <a:fillRect/>
          </a:stretch>
        </p:blipFill>
        <p:spPr>
          <a:xfrm>
            <a:off x="1749675" y="201275"/>
            <a:ext cx="1996992" cy="4740950"/>
          </a:xfrm>
          <a:prstGeom prst="rect">
            <a:avLst/>
          </a:prstGeom>
          <a:noFill/>
          <a:ln>
            <a:noFill/>
          </a:ln>
        </p:spPr>
      </p:pic>
      <p:graphicFrame>
        <p:nvGraphicFramePr>
          <p:cNvPr id="298" name="Google Shape;298;p45"/>
          <p:cNvGraphicFramePr/>
          <p:nvPr/>
        </p:nvGraphicFramePr>
        <p:xfrm>
          <a:off x="5131600" y="224900"/>
          <a:ext cx="3000000" cy="3000000"/>
        </p:xfrm>
        <a:graphic>
          <a:graphicData uri="http://schemas.openxmlformats.org/drawingml/2006/table">
            <a:tbl>
              <a:tblPr>
                <a:noFill/>
                <a:tableStyleId>{1B9B190D-712F-4ABF-A24D-1A8D491E965D}</a:tableStyleId>
              </a:tblPr>
              <a:tblGrid>
                <a:gridCol w="1938925"/>
                <a:gridCol w="1938925"/>
              </a:tblGrid>
              <a:tr h="369575">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5100">
                <a:tc rowSpan="2">
                  <a:txBody>
                    <a:bodyPr>
                      <a:noAutofit/>
                    </a:bodyPr>
                    <a:lstStyle/>
                    <a:p>
                      <a:pPr indent="0" lvl="0" marL="0" rtl="0" algn="ctr">
                        <a:spcBef>
                          <a:spcPts val="0"/>
                        </a:spcBef>
                        <a:spcAft>
                          <a:spcPts val="0"/>
                        </a:spcAft>
                        <a:buNone/>
                      </a:pPr>
                      <a:r>
                        <a:rPr lang="en"/>
                        <a:t>Defines the “responsibilities” and “</a:t>
                      </a:r>
                      <a:r>
                        <a:rPr lang="en"/>
                        <a:t>constraints</a:t>
                      </a:r>
                      <a:r>
                        <a:rPr lang="en"/>
                        <a:t>” of TabX and how it and its subcomponents should operate to work within Chrome</a:t>
                      </a:r>
                      <a:endParaRPr/>
                    </a:p>
                  </a:txBody>
                  <a:tcPr marT="91425" marB="91425" marR="91425" marL="91425" anchor="ctr"/>
                </a:tc>
                <a:tc rowSpan="2">
                  <a:txBody>
                    <a:bodyPr>
                      <a:noAutofit/>
                    </a:bodyPr>
                    <a:lstStyle/>
                    <a:p>
                      <a:pPr indent="0" lvl="0" marL="0" rtl="0" algn="ctr">
                        <a:spcBef>
                          <a:spcPts val="0"/>
                        </a:spcBef>
                        <a:spcAft>
                          <a:spcPts val="0"/>
                        </a:spcAft>
                        <a:buNone/>
                      </a:pPr>
                      <a:r>
                        <a:rPr lang="en">
                          <a:solidFill>
                            <a:schemeClr val="dk2"/>
                          </a:solidFill>
                        </a:rPr>
                        <a:t>To deploy TabX into Chrome as client wants</a:t>
                      </a:r>
                      <a:endParaRPr/>
                    </a:p>
                  </a:txBody>
                  <a:tcPr marT="91425" marB="91425" marR="91425" marL="91425" anchor="ctr"/>
                </a:tc>
              </a:tr>
              <a:tr h="2133100">
                <a:tc vMerge="1"/>
                <a:tc vMerge="1"/>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2" name="Shape 302"/>
        <p:cNvGrpSpPr/>
        <p:nvPr/>
      </p:nvGrpSpPr>
      <p:grpSpPr>
        <a:xfrm>
          <a:off x="0" y="0"/>
          <a:ext cx="0" cy="0"/>
          <a:chOff x="0" y="0"/>
          <a:chExt cx="0" cy="0"/>
        </a:xfrm>
      </p:grpSpPr>
      <p:graphicFrame>
        <p:nvGraphicFramePr>
          <p:cNvPr id="303" name="Google Shape;303;p46"/>
          <p:cNvGraphicFramePr/>
          <p:nvPr/>
        </p:nvGraphicFramePr>
        <p:xfrm>
          <a:off x="5131600" y="224900"/>
          <a:ext cx="3000000" cy="3000000"/>
        </p:xfrm>
        <a:graphic>
          <a:graphicData uri="http://schemas.openxmlformats.org/drawingml/2006/table">
            <a:tbl>
              <a:tblPr>
                <a:noFill/>
                <a:tableStyleId>{1B9B190D-712F-4ABF-A24D-1A8D491E965D}</a:tableStyleId>
              </a:tblPr>
              <a:tblGrid>
                <a:gridCol w="1938925"/>
                <a:gridCol w="1938925"/>
              </a:tblGrid>
              <a:tr h="369575">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5100">
                <a:tc>
                  <a:txBody>
                    <a:bodyPr>
                      <a:noAutofit/>
                    </a:bodyPr>
                    <a:lstStyle/>
                    <a:p>
                      <a:pPr indent="0" lvl="0" marL="0" rtl="0" algn="ctr">
                        <a:spcBef>
                          <a:spcPts val="0"/>
                        </a:spcBef>
                        <a:spcAft>
                          <a:spcPts val="0"/>
                        </a:spcAft>
                        <a:buClr>
                          <a:schemeClr val="dk2"/>
                        </a:buClr>
                        <a:buSzPts val="1100"/>
                        <a:buFont typeface="Arial"/>
                        <a:buNone/>
                      </a:pPr>
                      <a:r>
                        <a:rPr lang="en">
                          <a:solidFill>
                            <a:schemeClr val="dk2"/>
                          </a:solidFill>
                        </a:rPr>
                        <a:t>Decouples presentation from the application logic</a:t>
                      </a:r>
                      <a:endParaRPr/>
                    </a:p>
                    <a:p>
                      <a:pPr indent="0" lvl="0" marL="0" rtl="0" algn="l">
                        <a:spcBef>
                          <a:spcPts val="0"/>
                        </a:spcBef>
                        <a:spcAft>
                          <a:spcPts val="0"/>
                        </a:spcAft>
                        <a:buNone/>
                      </a:pPr>
                      <a:r>
                        <a:t/>
                      </a:r>
                      <a:endParaRPr/>
                    </a:p>
                  </a:txBody>
                  <a:tcPr marT="91425" marB="91425" marR="91425" marL="91425" anchor="ctr"/>
                </a:tc>
                <a:tc>
                  <a:txBody>
                    <a:bodyPr>
                      <a:noAutofit/>
                    </a:bodyPr>
                    <a:lstStyle/>
                    <a:p>
                      <a:pPr indent="0" lvl="0" marL="0" rtl="0" algn="ctr">
                        <a:spcBef>
                          <a:spcPts val="0"/>
                        </a:spcBef>
                        <a:spcAft>
                          <a:spcPts val="0"/>
                        </a:spcAft>
                        <a:buNone/>
                      </a:pPr>
                      <a:r>
                        <a:rPr lang="en"/>
                        <a:t>To better create views for UI-friendly interaction between TabX and the library’s non-techy users</a:t>
                      </a:r>
                      <a:endParaRPr/>
                    </a:p>
                  </a:txBody>
                  <a:tcPr marT="91425" marB="91425" marR="91425" marL="91425" anchor="ctr"/>
                </a:tc>
              </a:tr>
              <a:tr h="2133100">
                <a:tc>
                  <a:txBody>
                    <a:bodyPr>
                      <a:noAutofit/>
                    </a:bodyPr>
                    <a:lstStyle/>
                    <a:p>
                      <a:pPr indent="0" lvl="0" marL="0" rtl="0" algn="ctr">
                        <a:spcBef>
                          <a:spcPts val="0"/>
                        </a:spcBef>
                        <a:spcAft>
                          <a:spcPts val="0"/>
                        </a:spcAft>
                        <a:buNone/>
                      </a:pPr>
                      <a:r>
                        <a:rPr lang="en"/>
                        <a:t>TabX’s delegate for interfacing between it, browsers </a:t>
                      </a:r>
                      <a:r>
                        <a:rPr lang="en"/>
                        <a:t>and their</a:t>
                      </a:r>
                      <a:r>
                        <a:rPr lang="en"/>
                        <a:t> APIs</a:t>
                      </a:r>
                      <a:endParaRPr/>
                    </a:p>
                  </a:txBody>
                  <a:tcPr marT="91425" marB="91425" marR="91425" marL="91425" anchor="ctr"/>
                </a:tc>
                <a:tc>
                  <a:txBody>
                    <a:bodyPr>
                      <a:noAutofit/>
                    </a:bodyPr>
                    <a:lstStyle/>
                    <a:p>
                      <a:pPr indent="0" lvl="0" marL="0" rtl="0" algn="ctr">
                        <a:spcBef>
                          <a:spcPts val="0"/>
                        </a:spcBef>
                        <a:spcAft>
                          <a:spcPts val="0"/>
                        </a:spcAft>
                        <a:buNone/>
                      </a:pPr>
                      <a:r>
                        <a:rPr lang="en"/>
                        <a:t>Anticipate deployment in other browsers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(aka just-in-case)</a:t>
                      </a:r>
                      <a:endParaRPr/>
                    </a:p>
                  </a:txBody>
                  <a:tcPr marT="91425" marB="91425" marR="91425" marL="91425" anchor="ctr"/>
                </a:tc>
              </a:tr>
            </a:tbl>
          </a:graphicData>
        </a:graphic>
      </p:graphicFrame>
      <p:pic>
        <p:nvPicPr>
          <p:cNvPr id="304" name="Google Shape;304;p46"/>
          <p:cNvPicPr preferRelativeResize="0"/>
          <p:nvPr/>
        </p:nvPicPr>
        <p:blipFill>
          <a:blip r:embed="rId3">
            <a:alphaModFix/>
          </a:blip>
          <a:stretch>
            <a:fillRect/>
          </a:stretch>
        </p:blipFill>
        <p:spPr>
          <a:xfrm>
            <a:off x="229200" y="224900"/>
            <a:ext cx="4372182" cy="2313450"/>
          </a:xfrm>
          <a:prstGeom prst="rect">
            <a:avLst/>
          </a:prstGeom>
          <a:noFill/>
          <a:ln>
            <a:noFill/>
          </a:ln>
        </p:spPr>
      </p:pic>
      <p:pic>
        <p:nvPicPr>
          <p:cNvPr id="305" name="Google Shape;305;p46"/>
          <p:cNvPicPr preferRelativeResize="0"/>
          <p:nvPr/>
        </p:nvPicPr>
        <p:blipFill>
          <a:blip r:embed="rId4">
            <a:alphaModFix/>
          </a:blip>
          <a:stretch>
            <a:fillRect/>
          </a:stretch>
        </p:blipFill>
        <p:spPr>
          <a:xfrm>
            <a:off x="1067262" y="2652400"/>
            <a:ext cx="2914350" cy="2313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9" name="Shape 309"/>
        <p:cNvGrpSpPr/>
        <p:nvPr/>
      </p:nvGrpSpPr>
      <p:grpSpPr>
        <a:xfrm>
          <a:off x="0" y="0"/>
          <a:ext cx="0" cy="0"/>
          <a:chOff x="0" y="0"/>
          <a:chExt cx="0" cy="0"/>
        </a:xfrm>
      </p:grpSpPr>
      <p:graphicFrame>
        <p:nvGraphicFramePr>
          <p:cNvPr id="310" name="Google Shape;310;p47"/>
          <p:cNvGraphicFramePr/>
          <p:nvPr/>
        </p:nvGraphicFramePr>
        <p:xfrm>
          <a:off x="5131600" y="224900"/>
          <a:ext cx="3000000" cy="3000000"/>
        </p:xfrm>
        <a:graphic>
          <a:graphicData uri="http://schemas.openxmlformats.org/drawingml/2006/table">
            <a:tbl>
              <a:tblPr>
                <a:noFill/>
                <a:tableStyleId>{1B9B190D-712F-4ABF-A24D-1A8D491E965D}</a:tableStyleId>
              </a:tblPr>
              <a:tblGrid>
                <a:gridCol w="1938925"/>
                <a:gridCol w="1938925"/>
              </a:tblGrid>
              <a:tr h="393450">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3275">
                <a:tc>
                  <a:txBody>
                    <a:bodyPr>
                      <a:noAutofit/>
                    </a:bodyPr>
                    <a:lstStyle/>
                    <a:p>
                      <a:pPr indent="0" lvl="0" marL="0" rtl="0" algn="ctr">
                        <a:spcBef>
                          <a:spcPts val="0"/>
                        </a:spcBef>
                        <a:spcAft>
                          <a:spcPts val="0"/>
                        </a:spcAft>
                        <a:buNone/>
                      </a:pPr>
                      <a:r>
                        <a:rPr lang="en"/>
                        <a:t>Handles </a:t>
                      </a:r>
                      <a:r>
                        <a:rPr lang="en"/>
                        <a:t>UI and service provision</a:t>
                      </a:r>
                      <a:endParaRPr/>
                    </a:p>
                  </a:txBody>
                  <a:tcPr marT="91425" marB="91425" marR="91425" marL="91425" anchor="ctr"/>
                </a:tc>
                <a:tc>
                  <a:txBody>
                    <a:bodyPr>
                      <a:noAutofit/>
                    </a:bodyPr>
                    <a:lstStyle/>
                    <a:p>
                      <a:pPr indent="0" lvl="0" marL="0" rtl="0" algn="ctr">
                        <a:spcBef>
                          <a:spcPts val="0"/>
                        </a:spcBef>
                        <a:spcAft>
                          <a:spcPts val="0"/>
                        </a:spcAft>
                        <a:buNone/>
                      </a:pPr>
                      <a:r>
                        <a:rPr lang="en"/>
                        <a:t>To enable the client’s patrons to access TabX’s writing assistance features</a:t>
                      </a:r>
                      <a:endParaRPr/>
                    </a:p>
                  </a:txBody>
                  <a:tcPr marT="91425" marB="91425" marR="91425" marL="91425" anchor="ctr"/>
                </a:tc>
              </a:tr>
              <a:tr h="2131175">
                <a:tc>
                  <a:txBody>
                    <a:bodyPr>
                      <a:noAutofit/>
                    </a:bodyPr>
                    <a:lstStyle/>
                    <a:p>
                      <a:pPr indent="0" lvl="0" marL="0" rtl="0" algn="ctr">
                        <a:spcBef>
                          <a:spcPts val="0"/>
                        </a:spcBef>
                        <a:spcAft>
                          <a:spcPts val="0"/>
                        </a:spcAft>
                        <a:buNone/>
                      </a:pPr>
                      <a:r>
                        <a:rPr lang="en"/>
                        <a:t>Produces suggestions </a:t>
                      </a:r>
                      <a:r>
                        <a:rPr lang="en"/>
                        <a:t>based on </a:t>
                      </a:r>
                      <a:r>
                        <a:rPr lang="en"/>
                        <a:t>user input</a:t>
                      </a:r>
                      <a:endParaRPr/>
                    </a:p>
                  </a:txBody>
                  <a:tcPr marT="91425" marB="91425" marR="91425" marL="91425" anchor="ctr"/>
                </a:tc>
                <a:tc>
                  <a:txBody>
                    <a:bodyPr>
                      <a:noAutofit/>
                    </a:bodyPr>
                    <a:lstStyle/>
                    <a:p>
                      <a:pPr indent="0" lvl="0" marL="0" rtl="0" algn="ctr">
                        <a:spcBef>
                          <a:spcPts val="0"/>
                        </a:spcBef>
                        <a:spcAft>
                          <a:spcPts val="0"/>
                        </a:spcAft>
                        <a:buNone/>
                      </a:pPr>
                      <a:r>
                        <a:rPr lang="en"/>
                        <a:t>To ensure writing assistance features produce results that users would want to use</a:t>
                      </a:r>
                      <a:endParaRPr/>
                    </a:p>
                  </a:txBody>
                  <a:tcPr marT="91425" marB="91425" marR="91425" marL="91425" anchor="ctr"/>
                </a:tc>
              </a:tr>
            </a:tbl>
          </a:graphicData>
        </a:graphic>
      </p:graphicFrame>
      <p:pic>
        <p:nvPicPr>
          <p:cNvPr id="311" name="Google Shape;311;p47"/>
          <p:cNvPicPr preferRelativeResize="0"/>
          <p:nvPr/>
        </p:nvPicPr>
        <p:blipFill>
          <a:blip r:embed="rId3">
            <a:alphaModFix/>
          </a:blip>
          <a:stretch>
            <a:fillRect/>
          </a:stretch>
        </p:blipFill>
        <p:spPr>
          <a:xfrm>
            <a:off x="585525" y="268625"/>
            <a:ext cx="3934900" cy="2463400"/>
          </a:xfrm>
          <a:prstGeom prst="rect">
            <a:avLst/>
          </a:prstGeom>
          <a:noFill/>
          <a:ln>
            <a:noFill/>
          </a:ln>
        </p:spPr>
      </p:pic>
      <p:pic>
        <p:nvPicPr>
          <p:cNvPr id="312" name="Google Shape;312;p47"/>
          <p:cNvPicPr preferRelativeResize="0"/>
          <p:nvPr/>
        </p:nvPicPr>
        <p:blipFill>
          <a:blip r:embed="rId4">
            <a:alphaModFix/>
          </a:blip>
          <a:stretch>
            <a:fillRect/>
          </a:stretch>
        </p:blipFill>
        <p:spPr>
          <a:xfrm>
            <a:off x="492300" y="2958575"/>
            <a:ext cx="3934900" cy="1976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6" name="Shape 316"/>
        <p:cNvGrpSpPr/>
        <p:nvPr/>
      </p:nvGrpSpPr>
      <p:grpSpPr>
        <a:xfrm>
          <a:off x="0" y="0"/>
          <a:ext cx="0" cy="0"/>
          <a:chOff x="0" y="0"/>
          <a:chExt cx="0" cy="0"/>
        </a:xfrm>
      </p:grpSpPr>
      <p:graphicFrame>
        <p:nvGraphicFramePr>
          <p:cNvPr id="317" name="Google Shape;317;p48"/>
          <p:cNvGraphicFramePr/>
          <p:nvPr/>
        </p:nvGraphicFramePr>
        <p:xfrm>
          <a:off x="5131600" y="224900"/>
          <a:ext cx="3000000" cy="3000000"/>
        </p:xfrm>
        <a:graphic>
          <a:graphicData uri="http://schemas.openxmlformats.org/drawingml/2006/table">
            <a:tbl>
              <a:tblPr>
                <a:noFill/>
                <a:tableStyleId>{1B9B190D-712F-4ABF-A24D-1A8D491E965D}</a:tableStyleId>
              </a:tblPr>
              <a:tblGrid>
                <a:gridCol w="1938925"/>
                <a:gridCol w="1938925"/>
              </a:tblGrid>
              <a:tr h="369575">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5100">
                <a:tc>
                  <a:txBody>
                    <a:bodyPr>
                      <a:noAutofit/>
                    </a:bodyPr>
                    <a:lstStyle/>
                    <a:p>
                      <a:pPr indent="0" lvl="0" marL="0" rtl="0" algn="ctr">
                        <a:spcBef>
                          <a:spcPts val="0"/>
                        </a:spcBef>
                        <a:spcAft>
                          <a:spcPts val="0"/>
                        </a:spcAft>
                        <a:buNone/>
                      </a:pPr>
                      <a:r>
                        <a:rPr lang="en"/>
                        <a:t>Offers suggestions on how to finish an incomplete word</a:t>
                      </a:r>
                      <a:endParaRPr/>
                    </a:p>
                  </a:txBody>
                  <a:tcPr marT="91425" marB="91425" marR="91425" marL="91425" anchor="ctr"/>
                </a:tc>
                <a:tc rowSpan="2">
                  <a:txBody>
                    <a:bodyPr>
                      <a:noAutofit/>
                    </a:bodyPr>
                    <a:lstStyle/>
                    <a:p>
                      <a:pPr indent="0" lvl="0" marL="0" rtl="0" algn="ctr">
                        <a:spcBef>
                          <a:spcPts val="0"/>
                        </a:spcBef>
                        <a:spcAft>
                          <a:spcPts val="0"/>
                        </a:spcAft>
                        <a:buNone/>
                      </a:pPr>
                      <a:r>
                        <a:rPr lang="en"/>
                        <a:t>To service our client’s patrons with writing assistant features as specified</a:t>
                      </a:r>
                      <a:endParaRPr/>
                    </a:p>
                  </a:txBody>
                  <a:tcPr marT="91425" marB="91425" marR="91425" marL="91425" anchor="ctr"/>
                </a:tc>
              </a:tr>
              <a:tr h="2133100">
                <a:tc>
                  <a:txBody>
                    <a:bodyPr>
                      <a:noAutofit/>
                    </a:bodyPr>
                    <a:lstStyle/>
                    <a:p>
                      <a:pPr indent="0" lvl="0" marL="0" rtl="0" algn="ctr">
                        <a:spcBef>
                          <a:spcPts val="0"/>
                        </a:spcBef>
                        <a:spcAft>
                          <a:spcPts val="0"/>
                        </a:spcAft>
                        <a:buNone/>
                      </a:pPr>
                      <a:r>
                        <a:rPr lang="en"/>
                        <a:t>Offers suggestions on what words should follow a complete word</a:t>
                      </a:r>
                      <a:endParaRPr/>
                    </a:p>
                  </a:txBody>
                  <a:tcPr marT="91425" marB="91425" marR="91425" marL="91425" anchor="ctr"/>
                </a:tc>
                <a:tc vMerge="1"/>
              </a:tr>
            </a:tbl>
          </a:graphicData>
        </a:graphic>
      </p:graphicFrame>
      <p:pic>
        <p:nvPicPr>
          <p:cNvPr id="318" name="Google Shape;318;p48"/>
          <p:cNvPicPr preferRelativeResize="0"/>
          <p:nvPr/>
        </p:nvPicPr>
        <p:blipFill rotWithShape="1">
          <a:blip r:embed="rId3">
            <a:alphaModFix/>
          </a:blip>
          <a:srcRect b="0" l="0" r="50072" t="42112"/>
          <a:stretch/>
        </p:blipFill>
        <p:spPr>
          <a:xfrm>
            <a:off x="294200" y="339675"/>
            <a:ext cx="4509624" cy="1888950"/>
          </a:xfrm>
          <a:prstGeom prst="rect">
            <a:avLst/>
          </a:prstGeom>
          <a:noFill/>
          <a:ln>
            <a:noFill/>
          </a:ln>
        </p:spPr>
      </p:pic>
      <p:pic>
        <p:nvPicPr>
          <p:cNvPr id="319" name="Google Shape;319;p48"/>
          <p:cNvPicPr preferRelativeResize="0"/>
          <p:nvPr/>
        </p:nvPicPr>
        <p:blipFill rotWithShape="1">
          <a:blip r:embed="rId3">
            <a:alphaModFix/>
          </a:blip>
          <a:srcRect b="0" l="51899" r="0" t="42112"/>
          <a:stretch/>
        </p:blipFill>
        <p:spPr>
          <a:xfrm>
            <a:off x="229450" y="2728000"/>
            <a:ext cx="4509624" cy="1888950"/>
          </a:xfrm>
          <a:prstGeom prst="rect">
            <a:avLst/>
          </a:prstGeom>
          <a:noFill/>
          <a:ln>
            <a:noFill/>
          </a:ln>
        </p:spPr>
      </p:pic>
      <p:pic>
        <p:nvPicPr>
          <p:cNvPr id="320" name="Google Shape;320;p48"/>
          <p:cNvPicPr preferRelativeResize="0"/>
          <p:nvPr/>
        </p:nvPicPr>
        <p:blipFill rotWithShape="1">
          <a:blip r:embed="rId3">
            <a:alphaModFix/>
          </a:blip>
          <a:srcRect b="-2563" l="-615" r="66583" t="40195"/>
          <a:stretch/>
        </p:blipFill>
        <p:spPr>
          <a:xfrm>
            <a:off x="229450" y="339675"/>
            <a:ext cx="3073925" cy="2035100"/>
          </a:xfrm>
          <a:prstGeom prst="rect">
            <a:avLst/>
          </a:prstGeom>
          <a:noFill/>
          <a:ln>
            <a:noFill/>
          </a:ln>
        </p:spPr>
      </p:pic>
      <p:pic>
        <p:nvPicPr>
          <p:cNvPr id="321" name="Google Shape;321;p48"/>
          <p:cNvPicPr preferRelativeResize="0"/>
          <p:nvPr/>
        </p:nvPicPr>
        <p:blipFill rotWithShape="1">
          <a:blip r:embed="rId3">
            <a:alphaModFix/>
          </a:blip>
          <a:srcRect b="0" l="67213" r="0" t="39795"/>
          <a:stretch/>
        </p:blipFill>
        <p:spPr>
          <a:xfrm>
            <a:off x="1665150" y="2652400"/>
            <a:ext cx="3073925" cy="196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1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3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311700" y="2754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Testing</a:t>
            </a:r>
            <a:endParaRPr/>
          </a:p>
        </p:txBody>
      </p:sp>
      <p:sp>
        <p:nvSpPr>
          <p:cNvPr id="327" name="Google Shape;327;p49"/>
          <p:cNvSpPr txBox="1"/>
          <p:nvPr>
            <p:ph idx="1" type="body"/>
          </p:nvPr>
        </p:nvSpPr>
        <p:spPr>
          <a:xfrm>
            <a:off x="311700" y="1118550"/>
            <a:ext cx="435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Qualitative:</a:t>
            </a:r>
            <a:r>
              <a:rPr lang="en"/>
              <a:t> What do you think?</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Usage: </a:t>
            </a:r>
            <a:r>
              <a:rPr lang="en"/>
              <a:t>How often?</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Correction:</a:t>
            </a:r>
            <a:r>
              <a:rPr lang="en"/>
              <a:t> How accurate?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t>Speed:</a:t>
            </a:r>
            <a:r>
              <a:rPr lang="en"/>
              <a:t> How fast?</a:t>
            </a:r>
            <a:endParaRPr/>
          </a:p>
        </p:txBody>
      </p:sp>
      <p:pic>
        <p:nvPicPr>
          <p:cNvPr id="328" name="Google Shape;328;p49"/>
          <p:cNvPicPr preferRelativeResize="0"/>
          <p:nvPr/>
        </p:nvPicPr>
        <p:blipFill>
          <a:blip r:embed="rId3">
            <a:alphaModFix/>
          </a:blip>
          <a:stretch>
            <a:fillRect/>
          </a:stretch>
        </p:blipFill>
        <p:spPr>
          <a:xfrm>
            <a:off x="4763313" y="445025"/>
            <a:ext cx="3210975" cy="2323100"/>
          </a:xfrm>
          <a:prstGeom prst="rect">
            <a:avLst/>
          </a:prstGeom>
          <a:noFill/>
          <a:ln>
            <a:noFill/>
          </a:ln>
        </p:spPr>
      </p:pic>
      <p:pic>
        <p:nvPicPr>
          <p:cNvPr id="329" name="Google Shape;329;p49"/>
          <p:cNvPicPr preferRelativeResize="0"/>
          <p:nvPr/>
        </p:nvPicPr>
        <p:blipFill>
          <a:blip r:embed="rId4">
            <a:alphaModFix/>
          </a:blip>
          <a:stretch>
            <a:fillRect/>
          </a:stretch>
        </p:blipFill>
        <p:spPr>
          <a:xfrm>
            <a:off x="4213375" y="3381450"/>
            <a:ext cx="4310850" cy="1546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Demo</a:t>
            </a:r>
            <a:endParaRPr/>
          </a:p>
        </p:txBody>
      </p:sp>
      <p:sp>
        <p:nvSpPr>
          <p:cNvPr id="335" name="Google Shape;335;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1"/>
          <p:cNvSpPr txBox="1"/>
          <p:nvPr>
            <p:ph type="title"/>
          </p:nvPr>
        </p:nvSpPr>
        <p:spPr>
          <a:xfrm>
            <a:off x="368350" y="4247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 Updates</a:t>
            </a:r>
            <a:endParaRPr/>
          </a:p>
        </p:txBody>
      </p:sp>
      <p:pic>
        <p:nvPicPr>
          <p:cNvPr id="341" name="Google Shape;341;p51"/>
          <p:cNvPicPr preferRelativeResize="0"/>
          <p:nvPr/>
        </p:nvPicPr>
        <p:blipFill>
          <a:blip r:embed="rId3">
            <a:alphaModFix/>
          </a:blip>
          <a:stretch>
            <a:fillRect/>
          </a:stretch>
        </p:blipFill>
        <p:spPr>
          <a:xfrm>
            <a:off x="544157" y="1267075"/>
            <a:ext cx="2880894" cy="3728200"/>
          </a:xfrm>
          <a:prstGeom prst="rect">
            <a:avLst/>
          </a:prstGeom>
          <a:noFill/>
          <a:ln>
            <a:noFill/>
          </a:ln>
        </p:spPr>
      </p:pic>
      <p:pic>
        <p:nvPicPr>
          <p:cNvPr id="342" name="Google Shape;342;p51"/>
          <p:cNvPicPr preferRelativeResize="0"/>
          <p:nvPr/>
        </p:nvPicPr>
        <p:blipFill>
          <a:blip r:embed="rId4">
            <a:alphaModFix/>
          </a:blip>
          <a:stretch>
            <a:fillRect/>
          </a:stretch>
        </p:blipFill>
        <p:spPr>
          <a:xfrm>
            <a:off x="4572000" y="3071625"/>
            <a:ext cx="2569025" cy="1663725"/>
          </a:xfrm>
          <a:prstGeom prst="rect">
            <a:avLst/>
          </a:prstGeom>
          <a:noFill/>
          <a:ln>
            <a:noFill/>
          </a:ln>
        </p:spPr>
      </p:pic>
      <p:pic>
        <p:nvPicPr>
          <p:cNvPr id="343" name="Google Shape;343;p51"/>
          <p:cNvPicPr preferRelativeResize="0"/>
          <p:nvPr/>
        </p:nvPicPr>
        <p:blipFill>
          <a:blip r:embed="rId5">
            <a:alphaModFix/>
          </a:blip>
          <a:stretch>
            <a:fillRect/>
          </a:stretch>
        </p:blipFill>
        <p:spPr>
          <a:xfrm>
            <a:off x="5357051" y="624900"/>
            <a:ext cx="2761367" cy="2071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will achieve</a:t>
            </a:r>
            <a:endParaRPr/>
          </a:p>
        </p:txBody>
      </p:sp>
      <p:pic>
        <p:nvPicPr>
          <p:cNvPr id="80" name="Google Shape;80;p16"/>
          <p:cNvPicPr preferRelativeResize="0"/>
          <p:nvPr/>
        </p:nvPicPr>
        <p:blipFill rotWithShape="1">
          <a:blip r:embed="rId3">
            <a:alphaModFix/>
          </a:blip>
          <a:srcRect b="50000" l="0" r="0" t="0"/>
          <a:stretch/>
        </p:blipFill>
        <p:spPr>
          <a:xfrm>
            <a:off x="204350" y="2679387"/>
            <a:ext cx="4367650" cy="945825"/>
          </a:xfrm>
          <a:prstGeom prst="rect">
            <a:avLst/>
          </a:prstGeom>
          <a:noFill/>
          <a:ln>
            <a:noFill/>
          </a:ln>
        </p:spPr>
      </p:pic>
      <p:pic>
        <p:nvPicPr>
          <p:cNvPr id="81" name="Google Shape;81;p16"/>
          <p:cNvPicPr preferRelativeResize="0"/>
          <p:nvPr/>
        </p:nvPicPr>
        <p:blipFill>
          <a:blip r:embed="rId4">
            <a:alphaModFix/>
          </a:blip>
          <a:stretch>
            <a:fillRect/>
          </a:stretch>
        </p:blipFill>
        <p:spPr>
          <a:xfrm>
            <a:off x="575825" y="1219450"/>
            <a:ext cx="2686350" cy="1129712"/>
          </a:xfrm>
          <a:prstGeom prst="rect">
            <a:avLst/>
          </a:prstGeom>
          <a:noFill/>
          <a:ln>
            <a:noFill/>
          </a:ln>
        </p:spPr>
      </p:pic>
      <p:pic>
        <p:nvPicPr>
          <p:cNvPr id="82" name="Google Shape;82;p16"/>
          <p:cNvPicPr preferRelativeResize="0"/>
          <p:nvPr/>
        </p:nvPicPr>
        <p:blipFill>
          <a:blip r:embed="rId5">
            <a:alphaModFix/>
          </a:blip>
          <a:stretch>
            <a:fillRect/>
          </a:stretch>
        </p:blipFill>
        <p:spPr>
          <a:xfrm>
            <a:off x="5300000" y="249900"/>
            <a:ext cx="2273324" cy="1516674"/>
          </a:xfrm>
          <a:prstGeom prst="rect">
            <a:avLst/>
          </a:prstGeom>
          <a:noFill/>
          <a:ln>
            <a:noFill/>
          </a:ln>
        </p:spPr>
      </p:pic>
      <p:pic>
        <p:nvPicPr>
          <p:cNvPr id="83" name="Google Shape;83;p16"/>
          <p:cNvPicPr preferRelativeResize="0"/>
          <p:nvPr/>
        </p:nvPicPr>
        <p:blipFill>
          <a:blip r:embed="rId6">
            <a:alphaModFix/>
          </a:blip>
          <a:stretch>
            <a:fillRect/>
          </a:stretch>
        </p:blipFill>
        <p:spPr>
          <a:xfrm>
            <a:off x="5751700" y="2269973"/>
            <a:ext cx="2367658" cy="1355225"/>
          </a:xfrm>
          <a:prstGeom prst="rect">
            <a:avLst/>
          </a:prstGeom>
          <a:noFill/>
          <a:ln>
            <a:noFill/>
          </a:ln>
        </p:spPr>
      </p:pic>
      <p:sp>
        <p:nvSpPr>
          <p:cNvPr id="84" name="Google Shape;84;p16"/>
          <p:cNvSpPr txBox="1"/>
          <p:nvPr>
            <p:ph idx="1" type="body"/>
          </p:nvPr>
        </p:nvSpPr>
        <p:spPr>
          <a:xfrm>
            <a:off x="668625" y="4064550"/>
            <a:ext cx="73065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00000"/>
                </a:solidFill>
                <a:latin typeface="Georgia"/>
                <a:ea typeface="Georgia"/>
                <a:cs typeface="Georgia"/>
                <a:sym typeface="Georgia"/>
              </a:rPr>
              <a:t>A multifaceted typing assistant</a:t>
            </a:r>
            <a:endParaRPr sz="3000">
              <a:solidFill>
                <a:schemeClr val="dk2"/>
              </a:solidFill>
              <a:latin typeface="Georgia"/>
              <a:ea typeface="Georgia"/>
              <a:cs typeface="Georgia"/>
              <a:sym typeface="Georgia"/>
            </a:endParaRPr>
          </a:p>
          <a:p>
            <a:pPr indent="0" lvl="0" marL="0" rtl="0" algn="l">
              <a:lnSpc>
                <a:spcPct val="100000"/>
              </a:lnSpc>
              <a:spcBef>
                <a:spcPts val="0"/>
              </a:spcBef>
              <a:spcAft>
                <a:spcPts val="0"/>
              </a:spcAft>
              <a:buNone/>
            </a:pPr>
            <a:r>
              <a:t/>
            </a:r>
            <a:endParaRPr>
              <a:solidFill>
                <a:schemeClr val="dk2"/>
              </a:solidFill>
              <a:latin typeface="Raleway"/>
              <a:ea typeface="Raleway"/>
              <a:cs typeface="Raleway"/>
              <a:sym typeface="Raleway"/>
            </a:endParaRPr>
          </a:p>
          <a:p>
            <a:pPr indent="0" lvl="0" marL="0" rtl="0" algn="l">
              <a:lnSpc>
                <a:spcPct val="115000"/>
              </a:lnSpc>
              <a:spcBef>
                <a:spcPts val="0"/>
              </a:spcBef>
              <a:spcAft>
                <a:spcPts val="0"/>
              </a:spcAft>
              <a:buNone/>
            </a:pPr>
            <a:r>
              <a:t/>
            </a:r>
            <a:endParaRPr b="1">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52"/>
          <p:cNvPicPr preferRelativeResize="0"/>
          <p:nvPr/>
        </p:nvPicPr>
        <p:blipFill>
          <a:blip r:embed="rId3">
            <a:alphaModFix/>
          </a:blip>
          <a:stretch>
            <a:fillRect/>
          </a:stretch>
        </p:blipFill>
        <p:spPr>
          <a:xfrm>
            <a:off x="0" y="0"/>
            <a:ext cx="9144001" cy="5143500"/>
          </a:xfrm>
          <a:prstGeom prst="rect">
            <a:avLst/>
          </a:prstGeom>
          <a:noFill/>
          <a:ln>
            <a:noFill/>
          </a:ln>
        </p:spPr>
      </p:pic>
      <p:sp>
        <p:nvSpPr>
          <p:cNvPr id="349" name="Google Shape;349;p52"/>
          <p:cNvSpPr txBox="1"/>
          <p:nvPr/>
        </p:nvSpPr>
        <p:spPr>
          <a:xfrm>
            <a:off x="116700" y="4165200"/>
            <a:ext cx="4455300" cy="6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chemeClr val="dk2"/>
                </a:solidFill>
                <a:latin typeface="Roboto Slab"/>
                <a:ea typeface="Roboto Slab"/>
                <a:cs typeface="Roboto Slab"/>
                <a:sym typeface="Roboto Slab"/>
              </a:rPr>
              <a:t>Upgrading models</a:t>
            </a:r>
            <a:endParaRPr b="1" sz="20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Clr>
                <a:schemeClr val="dk2"/>
              </a:buClr>
              <a:buSzPts val="1100"/>
              <a:buFont typeface="Arial"/>
              <a:buNone/>
            </a:pPr>
            <a:r>
              <a:rPr b="1" lang="en" sz="2000">
                <a:solidFill>
                  <a:schemeClr val="dk2"/>
                </a:solidFill>
                <a:latin typeface="Roboto Slab"/>
                <a:ea typeface="Roboto Slab"/>
                <a:cs typeface="Roboto Slab"/>
                <a:sym typeface="Roboto Slab"/>
              </a:rPr>
              <a:t>					Validation tests</a:t>
            </a:r>
            <a:endParaRPr b="1" sz="2000">
              <a:solidFill>
                <a:schemeClr val="dk2"/>
              </a:solidFill>
              <a:latin typeface="Roboto Slab"/>
              <a:ea typeface="Roboto Slab"/>
              <a:cs typeface="Roboto Slab"/>
              <a:sym typeface="Roboto Slab"/>
            </a:endParaRPr>
          </a:p>
        </p:txBody>
      </p:sp>
      <p:sp>
        <p:nvSpPr>
          <p:cNvPr id="350" name="Google Shape;350;p52"/>
          <p:cNvSpPr txBox="1"/>
          <p:nvPr/>
        </p:nvSpPr>
        <p:spPr>
          <a:xfrm>
            <a:off x="4637100" y="4165200"/>
            <a:ext cx="4506900" cy="8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Settings tab</a:t>
            </a:r>
            <a:endParaRPr b="1" sz="2000">
              <a:solidFill>
                <a:srgbClr val="EFEFEF"/>
              </a:solidFill>
              <a:latin typeface="Roboto Slab"/>
              <a:ea typeface="Roboto Slab"/>
              <a:cs typeface="Roboto Slab"/>
              <a:sym typeface="Roboto Slab"/>
            </a:endParaRPr>
          </a:p>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                          Updated display table</a:t>
            </a:r>
            <a:endParaRPr b="1"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 Specification Update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4"/>
          <p:cNvSpPr txBox="1"/>
          <p:nvPr/>
        </p:nvSpPr>
        <p:spPr>
          <a:xfrm>
            <a:off x="6636275" y="117800"/>
            <a:ext cx="2202000" cy="11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LAST ITERATION</a:t>
            </a:r>
            <a:endParaRPr sz="3000"/>
          </a:p>
        </p:txBody>
      </p:sp>
      <p:pic>
        <p:nvPicPr>
          <p:cNvPr id="361" name="Google Shape;361;p54"/>
          <p:cNvPicPr preferRelativeResize="0"/>
          <p:nvPr/>
        </p:nvPicPr>
        <p:blipFill rotWithShape="1">
          <a:blip r:embed="rId3">
            <a:alphaModFix/>
          </a:blip>
          <a:srcRect b="9526" l="0" r="0" t="0"/>
          <a:stretch/>
        </p:blipFill>
        <p:spPr>
          <a:xfrm>
            <a:off x="1091638" y="53476"/>
            <a:ext cx="6960718"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5"/>
          <p:cNvSpPr txBox="1"/>
          <p:nvPr/>
        </p:nvSpPr>
        <p:spPr>
          <a:xfrm>
            <a:off x="6636275" y="117800"/>
            <a:ext cx="2202000" cy="11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NO CHANGE</a:t>
            </a:r>
            <a:endParaRPr sz="3000"/>
          </a:p>
        </p:txBody>
      </p:sp>
      <p:pic>
        <p:nvPicPr>
          <p:cNvPr id="367" name="Google Shape;367;p55"/>
          <p:cNvPicPr preferRelativeResize="0"/>
          <p:nvPr/>
        </p:nvPicPr>
        <p:blipFill rotWithShape="1">
          <a:blip r:embed="rId3">
            <a:alphaModFix/>
          </a:blip>
          <a:srcRect b="9526" l="0" r="0" t="0"/>
          <a:stretch/>
        </p:blipFill>
        <p:spPr>
          <a:xfrm>
            <a:off x="1091638" y="53476"/>
            <a:ext cx="6960718" cy="5143500"/>
          </a:xfrm>
          <a:prstGeom prst="rect">
            <a:avLst/>
          </a:prstGeom>
          <a:noFill/>
          <a:ln>
            <a:noFill/>
          </a:ln>
        </p:spPr>
      </p:pic>
      <p:sp>
        <p:nvSpPr>
          <p:cNvPr id="368" name="Google Shape;368;p55"/>
          <p:cNvSpPr/>
          <p:nvPr/>
        </p:nvSpPr>
        <p:spPr>
          <a:xfrm>
            <a:off x="3659325" y="53475"/>
            <a:ext cx="1607400" cy="1512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9" name="Google Shape;369;p55"/>
          <p:cNvSpPr/>
          <p:nvPr/>
        </p:nvSpPr>
        <p:spPr>
          <a:xfrm>
            <a:off x="1004375" y="2758000"/>
            <a:ext cx="2362500" cy="1512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0" name="Google Shape;370;p55"/>
          <p:cNvSpPr/>
          <p:nvPr/>
        </p:nvSpPr>
        <p:spPr>
          <a:xfrm>
            <a:off x="5907650" y="2758000"/>
            <a:ext cx="2362500" cy="1512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6"/>
          <p:cNvSpPr txBox="1"/>
          <p:nvPr/>
        </p:nvSpPr>
        <p:spPr>
          <a:xfrm>
            <a:off x="5997475" y="117800"/>
            <a:ext cx="2840700" cy="11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CHANGED TO BE ASYNC</a:t>
            </a:r>
            <a:endParaRPr sz="3000"/>
          </a:p>
        </p:txBody>
      </p:sp>
      <p:pic>
        <p:nvPicPr>
          <p:cNvPr id="376" name="Google Shape;376;p56"/>
          <p:cNvPicPr preferRelativeResize="0"/>
          <p:nvPr/>
        </p:nvPicPr>
        <p:blipFill rotWithShape="1">
          <a:blip r:embed="rId3">
            <a:alphaModFix/>
          </a:blip>
          <a:srcRect b="9526" l="0" r="0" t="0"/>
          <a:stretch/>
        </p:blipFill>
        <p:spPr>
          <a:xfrm>
            <a:off x="1091638" y="53476"/>
            <a:ext cx="6960718" cy="5143500"/>
          </a:xfrm>
          <a:prstGeom prst="rect">
            <a:avLst/>
          </a:prstGeom>
          <a:noFill/>
          <a:ln>
            <a:noFill/>
          </a:ln>
        </p:spPr>
      </p:pic>
      <p:sp>
        <p:nvSpPr>
          <p:cNvPr id="377" name="Google Shape;377;p56"/>
          <p:cNvSpPr/>
          <p:nvPr/>
        </p:nvSpPr>
        <p:spPr>
          <a:xfrm>
            <a:off x="3052725" y="2463775"/>
            <a:ext cx="2937300" cy="2733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Google Shape;382;p57"/>
          <p:cNvPicPr preferRelativeResize="0"/>
          <p:nvPr/>
        </p:nvPicPr>
        <p:blipFill>
          <a:blip r:embed="rId3">
            <a:alphaModFix/>
          </a:blip>
          <a:stretch>
            <a:fillRect/>
          </a:stretch>
        </p:blipFill>
        <p:spPr>
          <a:xfrm>
            <a:off x="41225" y="1574375"/>
            <a:ext cx="3678475" cy="2302875"/>
          </a:xfrm>
          <a:prstGeom prst="rect">
            <a:avLst/>
          </a:prstGeom>
          <a:noFill/>
          <a:ln>
            <a:noFill/>
          </a:ln>
        </p:spPr>
      </p:pic>
      <p:pic>
        <p:nvPicPr>
          <p:cNvPr id="383" name="Google Shape;383;p57"/>
          <p:cNvPicPr preferRelativeResize="0"/>
          <p:nvPr/>
        </p:nvPicPr>
        <p:blipFill rotWithShape="1">
          <a:blip r:embed="rId4">
            <a:alphaModFix/>
          </a:blip>
          <a:srcRect b="-2425" l="0" r="24551" t="24434"/>
          <a:stretch/>
        </p:blipFill>
        <p:spPr>
          <a:xfrm>
            <a:off x="4258750" y="1164886"/>
            <a:ext cx="4885349" cy="2990350"/>
          </a:xfrm>
          <a:prstGeom prst="rect">
            <a:avLst/>
          </a:prstGeom>
          <a:noFill/>
          <a:ln>
            <a:noFill/>
          </a:ln>
        </p:spPr>
      </p:pic>
      <p:cxnSp>
        <p:nvCxnSpPr>
          <p:cNvPr id="384" name="Google Shape;384;p57"/>
          <p:cNvCxnSpPr/>
          <p:nvPr/>
        </p:nvCxnSpPr>
        <p:spPr>
          <a:xfrm>
            <a:off x="3822900" y="2660050"/>
            <a:ext cx="749100" cy="0"/>
          </a:xfrm>
          <a:prstGeom prst="straightConnector1">
            <a:avLst/>
          </a:prstGeom>
          <a:noFill/>
          <a:ln cap="flat" cmpd="sng" w="9525">
            <a:solidFill>
              <a:schemeClr val="dk2"/>
            </a:solidFill>
            <a:prstDash val="solid"/>
            <a:round/>
            <a:headEnd len="med" w="med" type="none"/>
            <a:tailEnd len="med" w="med" type="triangle"/>
          </a:ln>
        </p:spPr>
      </p:cxnSp>
      <p:sp>
        <p:nvSpPr>
          <p:cNvPr id="385" name="Google Shape;385;p57"/>
          <p:cNvSpPr txBox="1"/>
          <p:nvPr/>
        </p:nvSpPr>
        <p:spPr>
          <a:xfrm>
            <a:off x="1161338" y="802175"/>
            <a:ext cx="12282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 Iteration</a:t>
            </a:r>
            <a:endParaRPr/>
          </a:p>
        </p:txBody>
      </p:sp>
      <p:sp>
        <p:nvSpPr>
          <p:cNvPr id="386" name="Google Shape;386;p57"/>
          <p:cNvSpPr txBox="1"/>
          <p:nvPr/>
        </p:nvSpPr>
        <p:spPr>
          <a:xfrm>
            <a:off x="6086319" y="575425"/>
            <a:ext cx="5904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Now</a:t>
            </a:r>
            <a:endParaRPr/>
          </a:p>
          <a:p>
            <a:pPr indent="0" lvl="0" marL="0" rtl="0" algn="l">
              <a:spcBef>
                <a:spcPts val="0"/>
              </a:spcBef>
              <a:spcAft>
                <a:spcPts val="0"/>
              </a:spcAft>
              <a:buNone/>
            </a:pPr>
            <a:r>
              <a:t/>
            </a:r>
            <a:endParaRPr/>
          </a:p>
        </p:txBody>
      </p:sp>
      <p:sp>
        <p:nvSpPr>
          <p:cNvPr id="387" name="Google Shape;387;p57"/>
          <p:cNvSpPr txBox="1"/>
          <p:nvPr/>
        </p:nvSpPr>
        <p:spPr>
          <a:xfrm>
            <a:off x="3711150" y="2320925"/>
            <a:ext cx="9726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Set</a:t>
            </a:r>
            <a:r>
              <a:rPr lang="en"/>
              <a:t>t</a:t>
            </a:r>
            <a:r>
              <a:rPr lang="en"/>
              <a:t>ings</a:t>
            </a:r>
            <a:endParaRPr/>
          </a:p>
        </p:txBody>
      </p:sp>
      <p:sp>
        <p:nvSpPr>
          <p:cNvPr id="388" name="Google Shape;388;p57"/>
          <p:cNvSpPr txBox="1"/>
          <p:nvPr/>
        </p:nvSpPr>
        <p:spPr>
          <a:xfrm>
            <a:off x="798800" y="4044125"/>
            <a:ext cx="1953300" cy="3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All loaded into </a:t>
            </a:r>
            <a:endParaRPr b="1"/>
          </a:p>
          <a:p>
            <a:pPr indent="0" lvl="0" marL="0" rtl="0" algn="ctr">
              <a:spcBef>
                <a:spcPts val="0"/>
              </a:spcBef>
              <a:spcAft>
                <a:spcPts val="0"/>
              </a:spcAft>
              <a:buNone/>
            </a:pPr>
            <a:r>
              <a:rPr b="1" lang="en"/>
              <a:t>EACH page</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Messaging</a:t>
            </a:r>
            <a:endParaRPr/>
          </a:p>
        </p:txBody>
      </p:sp>
      <p:pic>
        <p:nvPicPr>
          <p:cNvPr id="394" name="Google Shape;394;p58"/>
          <p:cNvPicPr preferRelativeResize="0"/>
          <p:nvPr/>
        </p:nvPicPr>
        <p:blipFill rotWithShape="1">
          <a:blip r:embed="rId3">
            <a:alphaModFix/>
          </a:blip>
          <a:srcRect b="17081" l="0" r="0" t="0"/>
          <a:stretch/>
        </p:blipFill>
        <p:spPr>
          <a:xfrm>
            <a:off x="311700" y="1152475"/>
            <a:ext cx="3568300" cy="3815196"/>
          </a:xfrm>
          <a:prstGeom prst="rect">
            <a:avLst/>
          </a:prstGeom>
          <a:noFill/>
          <a:ln>
            <a:noFill/>
          </a:ln>
        </p:spPr>
      </p:pic>
      <p:pic>
        <p:nvPicPr>
          <p:cNvPr id="395" name="Google Shape;395;p58"/>
          <p:cNvPicPr preferRelativeResize="0"/>
          <p:nvPr/>
        </p:nvPicPr>
        <p:blipFill rotWithShape="1">
          <a:blip r:embed="rId4">
            <a:alphaModFix/>
          </a:blip>
          <a:srcRect b="22402" l="0" r="0" t="0"/>
          <a:stretch/>
        </p:blipFill>
        <p:spPr>
          <a:xfrm>
            <a:off x="4084300" y="1632525"/>
            <a:ext cx="4748000" cy="31163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Acceptance tests</a:t>
            </a:r>
            <a:endParaRPr/>
          </a:p>
        </p:txBody>
      </p:sp>
      <p:pic>
        <p:nvPicPr>
          <p:cNvPr id="401" name="Google Shape;401;p59"/>
          <p:cNvPicPr preferRelativeResize="0"/>
          <p:nvPr/>
        </p:nvPicPr>
        <p:blipFill>
          <a:blip r:embed="rId3">
            <a:alphaModFix/>
          </a:blip>
          <a:stretch>
            <a:fillRect/>
          </a:stretch>
        </p:blipFill>
        <p:spPr>
          <a:xfrm>
            <a:off x="152400" y="1220413"/>
            <a:ext cx="8839201" cy="270266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Google Shape;406;p60"/>
          <p:cNvPicPr preferRelativeResize="0"/>
          <p:nvPr/>
        </p:nvPicPr>
        <p:blipFill>
          <a:blip r:embed="rId3">
            <a:alphaModFix/>
          </a:blip>
          <a:stretch>
            <a:fillRect/>
          </a:stretch>
        </p:blipFill>
        <p:spPr>
          <a:xfrm>
            <a:off x="1032200" y="46863"/>
            <a:ext cx="6819900" cy="4486275"/>
          </a:xfrm>
          <a:prstGeom prst="rect">
            <a:avLst/>
          </a:prstGeom>
          <a:noFill/>
          <a:ln>
            <a:noFill/>
          </a:ln>
        </p:spPr>
      </p:pic>
      <p:pic>
        <p:nvPicPr>
          <p:cNvPr id="407" name="Google Shape;407;p60"/>
          <p:cNvPicPr preferRelativeResize="0"/>
          <p:nvPr/>
        </p:nvPicPr>
        <p:blipFill>
          <a:blip r:embed="rId4">
            <a:alphaModFix/>
          </a:blip>
          <a:stretch>
            <a:fillRect/>
          </a:stretch>
        </p:blipFill>
        <p:spPr>
          <a:xfrm>
            <a:off x="1022675" y="4152900"/>
            <a:ext cx="6829425" cy="990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11" name="Shape 41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Recording and Repository</a:t>
            </a:r>
            <a:endParaRPr/>
          </a:p>
        </p:txBody>
      </p:sp>
      <p:pic>
        <p:nvPicPr>
          <p:cNvPr id="90" name="Google Shape;90;p17"/>
          <p:cNvPicPr preferRelativeResize="0"/>
          <p:nvPr/>
        </p:nvPicPr>
        <p:blipFill>
          <a:blip r:embed="rId3">
            <a:alphaModFix/>
          </a:blip>
          <a:stretch>
            <a:fillRect/>
          </a:stretch>
        </p:blipFill>
        <p:spPr>
          <a:xfrm>
            <a:off x="669750" y="1520000"/>
            <a:ext cx="2946075" cy="3161225"/>
          </a:xfrm>
          <a:prstGeom prst="rect">
            <a:avLst/>
          </a:prstGeom>
          <a:noFill/>
          <a:ln>
            <a:noFill/>
          </a:ln>
        </p:spPr>
      </p:pic>
      <p:pic>
        <p:nvPicPr>
          <p:cNvPr id="91" name="Google Shape;91;p17"/>
          <p:cNvPicPr preferRelativeResize="0"/>
          <p:nvPr/>
        </p:nvPicPr>
        <p:blipFill>
          <a:blip r:embed="rId4">
            <a:alphaModFix/>
          </a:blip>
          <a:stretch>
            <a:fillRect/>
          </a:stretch>
        </p:blipFill>
        <p:spPr>
          <a:xfrm>
            <a:off x="5115600" y="1430575"/>
            <a:ext cx="3385050" cy="177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Overview</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Parts:</a:t>
            </a:r>
            <a:endParaRPr/>
          </a:p>
          <a:p>
            <a:pPr indent="-342900" lvl="0" marL="457200" rtl="0" algn="l">
              <a:spcBef>
                <a:spcPts val="1600"/>
              </a:spcBef>
              <a:spcAft>
                <a:spcPts val="0"/>
              </a:spcAft>
              <a:buSzPts val="1800"/>
              <a:buChar char="●"/>
            </a:pPr>
            <a:r>
              <a:rPr lang="en"/>
              <a:t>Word completion - as user typing a word, predict what the word is likely to be</a:t>
            </a:r>
            <a:endParaRPr/>
          </a:p>
          <a:p>
            <a:pPr indent="-342900" lvl="0" marL="457200" rtl="0" algn="l">
              <a:spcBef>
                <a:spcPts val="0"/>
              </a:spcBef>
              <a:spcAft>
                <a:spcPts val="0"/>
              </a:spcAft>
              <a:buSzPts val="1800"/>
              <a:buChar char="●"/>
            </a:pPr>
            <a:r>
              <a:rPr lang="en"/>
              <a:t>Next word prediction - as user finishes typing a word, predict what the next word is likely to be</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293750"/>
            <a:ext cx="8520600" cy="623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2"/>
              </a:buClr>
              <a:buSzPts val="1100"/>
              <a:buFont typeface="Arial"/>
              <a:buNone/>
            </a:pPr>
            <a:r>
              <a:rPr i="1" lang="en" sz="2400" u="sng">
                <a:solidFill>
                  <a:srgbClr val="434343"/>
                </a:solidFill>
                <a:latin typeface="Source Sans Pro"/>
                <a:ea typeface="Source Sans Pro"/>
                <a:cs typeface="Source Sans Pro"/>
                <a:sym typeface="Source Sans Pro"/>
              </a:rPr>
              <a:t>Current Word Completion</a:t>
            </a:r>
            <a:r>
              <a:rPr i="1" lang="en" sz="2400">
                <a:solidFill>
                  <a:srgbClr val="434343"/>
                </a:solidFill>
                <a:latin typeface="Source Sans Pro"/>
                <a:ea typeface="Source Sans Pro"/>
                <a:cs typeface="Source Sans Pro"/>
                <a:sym typeface="Source Sans Pro"/>
              </a:rPr>
              <a:t>: Levenshtein/Trie algorithm</a:t>
            </a:r>
            <a:endParaRPr sz="2400"/>
          </a:p>
        </p:txBody>
      </p:sp>
      <p:pic>
        <p:nvPicPr>
          <p:cNvPr id="103" name="Google Shape;103;p19"/>
          <p:cNvPicPr preferRelativeResize="0"/>
          <p:nvPr/>
        </p:nvPicPr>
        <p:blipFill>
          <a:blip r:embed="rId3">
            <a:alphaModFix/>
          </a:blip>
          <a:stretch>
            <a:fillRect/>
          </a:stretch>
        </p:blipFill>
        <p:spPr>
          <a:xfrm>
            <a:off x="4950750" y="917150"/>
            <a:ext cx="4120200" cy="3862676"/>
          </a:xfrm>
          <a:prstGeom prst="rect">
            <a:avLst/>
          </a:prstGeom>
          <a:noFill/>
          <a:ln>
            <a:noFill/>
          </a:ln>
        </p:spPr>
      </p:pic>
      <p:pic>
        <p:nvPicPr>
          <p:cNvPr id="104" name="Google Shape;104;p19"/>
          <p:cNvPicPr preferRelativeResize="0"/>
          <p:nvPr/>
        </p:nvPicPr>
        <p:blipFill>
          <a:blip r:embed="rId4">
            <a:alphaModFix/>
          </a:blip>
          <a:stretch>
            <a:fillRect/>
          </a:stretch>
        </p:blipFill>
        <p:spPr>
          <a:xfrm>
            <a:off x="421300" y="1502575"/>
            <a:ext cx="4267199" cy="31244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20297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a:t>
            </a:r>
            <a:r>
              <a:rPr lang="en"/>
              <a:t> Details (Backend)</a:t>
            </a:r>
            <a:endParaRPr/>
          </a:p>
        </p:txBody>
      </p:sp>
      <p:sp>
        <p:nvSpPr>
          <p:cNvPr id="110" name="Google Shape;110;p20"/>
          <p:cNvSpPr txBox="1"/>
          <p:nvPr>
            <p:ph idx="1" type="body"/>
          </p:nvPr>
        </p:nvSpPr>
        <p:spPr>
          <a:xfrm>
            <a:off x="311700" y="100122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2"/>
              </a:buClr>
              <a:buSzPts val="1100"/>
              <a:buFont typeface="Arial"/>
              <a:buNone/>
            </a:pPr>
            <a:r>
              <a:rPr b="1" i="1" lang="en" sz="2400" u="sng">
                <a:solidFill>
                  <a:srgbClr val="434343"/>
                </a:solidFill>
              </a:rPr>
              <a:t>Next Word Prediction:</a:t>
            </a:r>
            <a:r>
              <a:rPr b="1" i="1" lang="en" sz="2400">
                <a:solidFill>
                  <a:srgbClr val="434343"/>
                </a:solidFill>
              </a:rPr>
              <a:t> Recurrent neural network</a:t>
            </a:r>
            <a:endParaRPr b="1" i="1" sz="2400"/>
          </a:p>
        </p:txBody>
      </p:sp>
      <p:pic>
        <p:nvPicPr>
          <p:cNvPr id="111" name="Google Shape;111;p20"/>
          <p:cNvPicPr preferRelativeResize="0"/>
          <p:nvPr/>
        </p:nvPicPr>
        <p:blipFill>
          <a:blip r:embed="rId3">
            <a:alphaModFix/>
          </a:blip>
          <a:stretch>
            <a:fillRect/>
          </a:stretch>
        </p:blipFill>
        <p:spPr>
          <a:xfrm>
            <a:off x="725175" y="2178400"/>
            <a:ext cx="7107724" cy="186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b="46254" l="1484" r="64993" t="10170"/>
          <a:stretch/>
        </p:blipFill>
        <p:spPr>
          <a:xfrm>
            <a:off x="543825" y="243613"/>
            <a:ext cx="8277823" cy="465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